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Roboto" panose="020B060402020202020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Trebuchet MS" panose="020B0603020202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90749984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pt.wikipedia.org/wiki/Sun_Microsystems" TargetMode="External"/><Relationship Id="rId13" Type="http://schemas.openxmlformats.org/officeDocument/2006/relationships/hyperlink" Target="https://pt.wikipedia.org/wiki/Europa" TargetMode="External"/><Relationship Id="rId3" Type="http://schemas.openxmlformats.org/officeDocument/2006/relationships/hyperlink" Target="https://pt.wikipedia.org/wiki/Brendan_Eich" TargetMode="External"/><Relationship Id="rId7" Type="http://schemas.openxmlformats.org/officeDocument/2006/relationships/hyperlink" Target="https://pt.wikipedia.org/wiki/Mozilla_Corporation" TargetMode="External"/><Relationship Id="rId12" Type="http://schemas.openxmlformats.org/officeDocument/2006/relationships/hyperlink" Target="https://pt.wikipedia.org/wiki/1994"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pt.wikipedia.org/wiki/JavaScript" TargetMode="External"/><Relationship Id="rId11" Type="http://schemas.openxmlformats.org/officeDocument/2006/relationships/hyperlink" Target="https://pt.wikipedia.org/wiki/Padr%C3%A3o" TargetMode="External"/><Relationship Id="rId5" Type="http://schemas.openxmlformats.org/officeDocument/2006/relationships/hyperlink" Target="https://pt.wikipedia.org/wiki/Linguagem_de_programa%C3%A7%C3%A3o" TargetMode="External"/><Relationship Id="rId10" Type="http://schemas.openxmlformats.org/officeDocument/2006/relationships/hyperlink" Target="https://pt.wikipedia.org/wiki/1961" TargetMode="External"/><Relationship Id="rId4" Type="http://schemas.openxmlformats.org/officeDocument/2006/relationships/hyperlink" Target="https://pt.wikipedia.org/wiki/Netscape" TargetMode="External"/><Relationship Id="rId9" Type="http://schemas.openxmlformats.org/officeDocument/2006/relationships/hyperlink" Target="https://pt.wikipedia.org/wiki/Acr%C3%B4nimo"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backbonejs.org/" TargetMode="External"/><Relationship Id="rId13" Type="http://schemas.openxmlformats.org/officeDocument/2006/relationships/hyperlink" Target="http://emberjs.com/" TargetMode="External"/><Relationship Id="rId3" Type="http://schemas.openxmlformats.org/officeDocument/2006/relationships/hyperlink" Target="https://jquery.com/" TargetMode="External"/><Relationship Id="rId7" Type="http://schemas.openxmlformats.org/officeDocument/2006/relationships/hyperlink" Target="https://angularjs.org/" TargetMode="External"/><Relationship Id="rId12" Type="http://schemas.openxmlformats.org/officeDocument/2006/relationships/hyperlink" Target="https://docs.mongodb.com/"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knockoutjs.com/" TargetMode="External"/><Relationship Id="rId11" Type="http://schemas.openxmlformats.org/officeDocument/2006/relationships/hyperlink" Target="https://cordova.apache.org/" TargetMode="External"/><Relationship Id="rId5" Type="http://schemas.openxmlformats.org/officeDocument/2006/relationships/hyperlink" Target="https://facebook.github.io/react/" TargetMode="External"/><Relationship Id="rId10" Type="http://schemas.openxmlformats.org/officeDocument/2006/relationships/hyperlink" Target="http://electron.atom.io/" TargetMode="External"/><Relationship Id="rId4" Type="http://schemas.openxmlformats.org/officeDocument/2006/relationships/hyperlink" Target="https://nodejs.org/" TargetMode="External"/><Relationship Id="rId9" Type="http://schemas.openxmlformats.org/officeDocument/2006/relationships/hyperlink" Target="https://ionic.io/"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6279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pt-BR"/>
              <a:t>Voce disse “me desenvolver sozinho”? Como farei isso? </a:t>
            </a:r>
          </a:p>
        </p:txBody>
      </p:sp>
    </p:spTree>
    <p:extLst>
      <p:ext uri="{BB962C8B-B14F-4D97-AF65-F5344CB8AC3E}">
        <p14:creationId xmlns:p14="http://schemas.microsoft.com/office/powerpoint/2010/main" val="1140554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pt-BR"/>
              <a:t>Primeiro: nunca pare de codar. Quando você codifica você melhora a sua lógica e suas skills, logo, se quiser aprender e ser foda você não pode parar de codificar.</a:t>
            </a:r>
          </a:p>
          <a:p>
            <a:pPr lvl="0">
              <a:spcBef>
                <a:spcPts val="0"/>
              </a:spcBef>
              <a:buNone/>
            </a:pPr>
            <a:endParaRPr/>
          </a:p>
          <a:p>
            <a:pPr lvl="0">
              <a:spcBef>
                <a:spcPts val="0"/>
              </a:spcBef>
              <a:buNone/>
            </a:pPr>
            <a:r>
              <a:rPr lang="pt-BR"/>
              <a:t>Veja o código dos outros (principalmente se a pessoa souber mais que você). Essa é uma boa maneira de aprender novas técnicas e descobrir algumas funcionalidade do framework ou biblioteca que até então você não sabia. O melhor lugar para isso é o github (explique o que é github e como funciona).</a:t>
            </a:r>
          </a:p>
          <a:p>
            <a:pPr lvl="0">
              <a:spcBef>
                <a:spcPts val="0"/>
              </a:spcBef>
              <a:buNone/>
            </a:pPr>
            <a:endParaRPr/>
          </a:p>
          <a:p>
            <a:pPr lvl="0">
              <a:spcBef>
                <a:spcPts val="0"/>
              </a:spcBef>
              <a:buNone/>
            </a:pPr>
            <a:r>
              <a:rPr lang="pt-BR"/>
              <a:t>Acompanhe blogs. Muitos programadores têm blogs que são atualizados com uma boa frequência ( vamos sugerir alguns aqui ). Aprenda inglês, existem grandes referências no mundo da programação escritas por gringos. E eles não vão escrever em sueco ou português mas na língua universal: inglês. Caso não saiba você fica refém da boa vontade alheia esperando alguém traduzir (ou do google tradutor).</a:t>
            </a:r>
          </a:p>
          <a:p>
            <a:pPr lvl="0">
              <a:spcBef>
                <a:spcPts val="0"/>
              </a:spcBef>
              <a:buNone/>
            </a:pPr>
            <a:endParaRPr/>
          </a:p>
          <a:p>
            <a:pPr lvl="0">
              <a:spcBef>
                <a:spcPts val="0"/>
              </a:spcBef>
              <a:buNone/>
            </a:pPr>
            <a:r>
              <a:rPr lang="pt-BR"/>
              <a:t>Eventos...onde você pode encontrá-los? Nas redes sociais, existem vários grupos de programação. Lá você vai encontrar links para outros grupos no slack, telegram, whatsapp além de pessoas que tiram dúvidas e postam a respeito de workshops, eventos, cursos, palestras...cursos, hangouts...gratuitos ou não, a informação estará lá.</a:t>
            </a:r>
          </a:p>
          <a:p>
            <a:pPr lvl="0">
              <a:spcBef>
                <a:spcPts val="0"/>
              </a:spcBef>
              <a:buNone/>
            </a:pPr>
            <a:endParaRPr/>
          </a:p>
          <a:p>
            <a:pPr lvl="0">
              <a:spcBef>
                <a:spcPts val="0"/>
              </a:spcBef>
              <a:buNone/>
            </a:pPr>
            <a:r>
              <a:rPr lang="pt-BR"/>
              <a:t>Network, principalmente em eventos, você pode conhecer outros desenvolvedores, melhores ou piores, que desenvolvem coisas bem diferentes do que você está acostumado. Isso pode ser uma grande troca de experiências e um contato pode valer um emprego ou algo mais caso você queira rs. E seja humilde: não zoe outras linguagens só porque você não gosta delas, pode ser que um desenvolvedor Python faça coisas mais fodas do que você que mexe com JAVA. E não seja um parasita, ajude os programadores que estão começando também afinal ninguém nasceu sabendo.</a:t>
            </a:r>
          </a:p>
          <a:p>
            <a:pPr lvl="0">
              <a:spcBef>
                <a:spcPts val="0"/>
              </a:spcBef>
              <a:buNone/>
            </a:pPr>
            <a:endParaRPr/>
          </a:p>
          <a:p>
            <a:pPr lvl="0" rtl="0">
              <a:spcBef>
                <a:spcPts val="0"/>
              </a:spcBef>
              <a:buNone/>
            </a:pPr>
            <a:r>
              <a:rPr lang="pt-BR"/>
              <a:t>Por último: nunca pare de codar. Quando você codifica você melhora a sua lógica e suas skills, logo, se quiser aprender e ser foda você não pode parar de codificar.</a:t>
            </a:r>
          </a:p>
        </p:txBody>
      </p:sp>
    </p:spTree>
    <p:extLst>
      <p:ext uri="{BB962C8B-B14F-4D97-AF65-F5344CB8AC3E}">
        <p14:creationId xmlns:p14="http://schemas.microsoft.com/office/powerpoint/2010/main" val="503447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pt-BR"/>
              <a:t>Conversar com outros devs é legal mas lembre-se: antes de sair perguntando por ai como resolver o problema x, pense. Não sei se vocês conhecem mas existe uma ferramenta de busca muito boa onde você pode encontrar quase tudo que você quiser. Eu sei que vocês a utilizam muito para outros fins. Além dela existe o stackoverflow (falaremos do stackoverflow)</a:t>
            </a:r>
          </a:p>
        </p:txBody>
      </p:sp>
    </p:spTree>
    <p:extLst>
      <p:ext uri="{BB962C8B-B14F-4D97-AF65-F5344CB8AC3E}">
        <p14:creationId xmlns:p14="http://schemas.microsoft.com/office/powerpoint/2010/main" val="2808713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pt-BR"/>
              <a:t>Outra coisa importante: leia a documentação de frameworks e bibliotecas. Não há lugar melhor para tirar suas dúvidas pois foram os próprios desenvolvedores que a fizeram.  Aliás, lembre-se: a tecnologia está em constante renovação, não é porque o dev do seu lado tem 10 anos de carreira que ele irá conhecer tudo sobre todos frameworks. Pode ser que você esteja mexendo em algo novo que ele não conhece. Portanto, leia os documentos, eles são a melhor fonte de conhecimento sobre o “seja lá o que for que você for usar”.</a:t>
            </a:r>
          </a:p>
        </p:txBody>
      </p:sp>
    </p:spTree>
    <p:extLst>
      <p:ext uri="{BB962C8B-B14F-4D97-AF65-F5344CB8AC3E}">
        <p14:creationId xmlns:p14="http://schemas.microsoft.com/office/powerpoint/2010/main" val="2295593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5090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pt-BR"/>
              <a:t>Na nossa agenda de hoje, vamos (ler os topicos)</a:t>
            </a:r>
          </a:p>
        </p:txBody>
      </p:sp>
    </p:spTree>
    <p:extLst>
      <p:ext uri="{BB962C8B-B14F-4D97-AF65-F5344CB8AC3E}">
        <p14:creationId xmlns:p14="http://schemas.microsoft.com/office/powerpoint/2010/main" val="2112048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28216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600"/>
              </a:spcBef>
              <a:spcAft>
                <a:spcPts val="600"/>
              </a:spcAft>
              <a:buNone/>
            </a:pPr>
            <a:r>
              <a:rPr lang="pt-BR" sz="1050">
                <a:highlight>
                  <a:srgbClr val="FFFFFF"/>
                </a:highlight>
              </a:rPr>
              <a:t>JavaScript foi originalmente desenvolvido por </a:t>
            </a:r>
            <a:r>
              <a:rPr lang="pt-BR" sz="1050">
                <a:highlight>
                  <a:srgbClr val="FFFFFF"/>
                </a:highlight>
                <a:hlinkClick r:id="rId3"/>
              </a:rPr>
              <a:t>Brendan Eich</a:t>
            </a:r>
            <a:r>
              <a:rPr lang="pt-BR" sz="1050">
                <a:highlight>
                  <a:srgbClr val="FFFFFF"/>
                </a:highlight>
              </a:rPr>
              <a:t> quando trabalhou na </a:t>
            </a:r>
            <a:r>
              <a:rPr lang="pt-BR" sz="1050">
                <a:highlight>
                  <a:srgbClr val="FFFFFF"/>
                </a:highlight>
                <a:hlinkClick r:id="rId4"/>
              </a:rPr>
              <a:t>Netscape</a:t>
            </a:r>
            <a:r>
              <a:rPr lang="pt-BR" sz="1050">
                <a:highlight>
                  <a:srgbClr val="FFFFFF"/>
                </a:highlight>
              </a:rPr>
              <a:t>. </a:t>
            </a:r>
          </a:p>
          <a:p>
            <a:pPr lvl="0" rtl="0">
              <a:lnSpc>
                <a:spcPct val="115000"/>
              </a:lnSpc>
              <a:spcBef>
                <a:spcPts val="600"/>
              </a:spcBef>
              <a:spcAft>
                <a:spcPts val="600"/>
              </a:spcAft>
              <a:buNone/>
            </a:pPr>
            <a:r>
              <a:rPr lang="pt-BR" sz="1050">
                <a:highlight>
                  <a:srgbClr val="FFFFFF"/>
                </a:highlight>
              </a:rPr>
              <a:t>Brendan Eich é americano e criador da </a:t>
            </a:r>
            <a:r>
              <a:rPr lang="pt-BR" sz="1050">
                <a:highlight>
                  <a:srgbClr val="FFFFFF"/>
                </a:highlight>
                <a:hlinkClick r:id="rId5"/>
              </a:rPr>
              <a:t>linguagem de programação</a:t>
            </a:r>
            <a:r>
              <a:rPr lang="pt-BR" sz="1050">
                <a:highlight>
                  <a:srgbClr val="FFFFFF"/>
                </a:highlight>
              </a:rPr>
              <a:t> </a:t>
            </a:r>
            <a:r>
              <a:rPr lang="pt-BR" sz="1050">
                <a:highlight>
                  <a:srgbClr val="FFFFFF"/>
                </a:highlight>
                <a:hlinkClick r:id="rId6"/>
              </a:rPr>
              <a:t>JavaScript</a:t>
            </a:r>
            <a:r>
              <a:rPr lang="pt-BR" sz="1050">
                <a:highlight>
                  <a:srgbClr val="FFFFFF"/>
                </a:highlight>
              </a:rPr>
              <a:t>. Ex-chefe do escritório de tecnologia na </a:t>
            </a:r>
            <a:r>
              <a:rPr lang="pt-BR" sz="1050">
                <a:highlight>
                  <a:srgbClr val="FFFFFF"/>
                </a:highlight>
                <a:hlinkClick r:id="rId7"/>
              </a:rPr>
              <a:t>Mozilla Corporation</a:t>
            </a:r>
            <a:r>
              <a:rPr lang="pt-BR" sz="1050">
                <a:highlight>
                  <a:srgbClr val="FFFFFF"/>
                </a:highlight>
              </a:rPr>
              <a:t>.</a:t>
            </a:r>
          </a:p>
          <a:p>
            <a:pPr lvl="0">
              <a:lnSpc>
                <a:spcPct val="115000"/>
              </a:lnSpc>
              <a:spcBef>
                <a:spcPts val="600"/>
              </a:spcBef>
              <a:spcAft>
                <a:spcPts val="600"/>
              </a:spcAft>
              <a:buNone/>
            </a:pPr>
            <a:r>
              <a:rPr lang="pt-BR" sz="1050">
                <a:highlight>
                  <a:srgbClr val="FFFFFF"/>
                </a:highlight>
              </a:rPr>
              <a:t>LiveScript foi o nome oficial da linguagem quando foi lançada pela primeira vez na versão beta do navegador Netscape 2.0 em setembro de 1995, mas teve seu nome mudado em um anúncio conjunto com a </a:t>
            </a:r>
            <a:r>
              <a:rPr lang="pt-BR" sz="1050">
                <a:highlight>
                  <a:srgbClr val="FFFFFF"/>
                </a:highlight>
                <a:hlinkClick r:id="rId8"/>
              </a:rPr>
              <a:t>Sun Microsystems</a:t>
            </a:r>
            <a:r>
              <a:rPr lang="pt-BR" sz="1050">
                <a:highlight>
                  <a:srgbClr val="FFFFFF"/>
                </a:highlight>
              </a:rPr>
              <a:t> em dezembro de 1995 quando foi implementado no navegador Netscape versão 2.0B3.</a:t>
            </a:r>
          </a:p>
          <a:p>
            <a:pPr lvl="0">
              <a:lnSpc>
                <a:spcPct val="115000"/>
              </a:lnSpc>
              <a:spcBef>
                <a:spcPts val="600"/>
              </a:spcBef>
              <a:spcAft>
                <a:spcPts val="600"/>
              </a:spcAft>
              <a:buNone/>
            </a:pPr>
            <a:r>
              <a:rPr lang="pt-BR" sz="1050">
                <a:highlight>
                  <a:srgbClr val="FFFFFF"/>
                </a:highlight>
              </a:rPr>
              <a:t>A mudança de nome de LiveScript para JavaScript coincidiu com a época em que a Netscape adicionou suporte à tecnologia Java em seu navegador (Applets). A escolha final do nome causou confusão dando a impressão de que a linguagem foi baseada em java, sendo que tal escolha foi caracterizada por muitos como uma estratégia de marketing da Netscape para aproveitar a popularidade do recém-lançado Java.</a:t>
            </a:r>
          </a:p>
          <a:p>
            <a:pPr lvl="0" rtl="0">
              <a:lnSpc>
                <a:spcPct val="115000"/>
              </a:lnSpc>
              <a:spcBef>
                <a:spcPts val="600"/>
              </a:spcBef>
              <a:spcAft>
                <a:spcPts val="600"/>
              </a:spcAft>
              <a:buNone/>
            </a:pPr>
            <a:r>
              <a:rPr lang="pt-BR" sz="1050">
                <a:highlight>
                  <a:srgbClr val="FFFFFF"/>
                </a:highlight>
              </a:rPr>
              <a:t>JavaScript rapidamente adquiriu ampla aceitação como linguagem de script client-side de páginas web. </a:t>
            </a:r>
            <a:r>
              <a:rPr lang="pt-BR" sz="1050">
                <a:solidFill>
                  <a:srgbClr val="252525"/>
                </a:solidFill>
                <a:highlight>
                  <a:srgbClr val="FFFFFF"/>
                </a:highlight>
              </a:rPr>
              <a:t>JavaScript tem se transformado na linguagem de programação mais popular da web. Inicialmente, no entanto, muitos profissionais denegriram a linguagem pois ela tinha como alvo principal o público leigo. Com o advento do Ajax, JavaScript teve sua popularidade de volta e recebeu mais atenção profissional. O resultado foi a proliferação de frameworks e bibliotecas, práticas de programação melhoradas e o aumento no uso do JavaScript fora do ambiente de navegadores, bem como o uso de plataformas de JavaScript server-side.</a:t>
            </a:r>
          </a:p>
          <a:p>
            <a:pPr lvl="0" rtl="0">
              <a:lnSpc>
                <a:spcPct val="115000"/>
              </a:lnSpc>
              <a:spcBef>
                <a:spcPts val="600"/>
              </a:spcBef>
              <a:spcAft>
                <a:spcPts val="600"/>
              </a:spcAft>
              <a:buNone/>
            </a:pPr>
            <a:r>
              <a:rPr lang="pt-BR" sz="1050">
                <a:highlight>
                  <a:srgbClr val="FFFFFF"/>
                </a:highlight>
              </a:rPr>
              <a:t>Em novembro de 1996 a Netscape anunciou que tinha submetido JavaScript para Ecma international como candidato a padrão industrial e o trabalho subsequente resultou na versão padronizada chamada ECMAScript.</a:t>
            </a:r>
          </a:p>
          <a:p>
            <a:pPr lvl="0">
              <a:lnSpc>
                <a:spcPct val="115000"/>
              </a:lnSpc>
              <a:spcBef>
                <a:spcPts val="600"/>
              </a:spcBef>
              <a:spcAft>
                <a:spcPts val="600"/>
              </a:spcAft>
              <a:buNone/>
            </a:pPr>
            <a:r>
              <a:rPr lang="pt-BR" sz="1050">
                <a:highlight>
                  <a:srgbClr val="FFFFFF"/>
                </a:highlight>
              </a:rPr>
              <a:t>ECMA (</a:t>
            </a:r>
            <a:r>
              <a:rPr lang="pt-BR" sz="1050">
                <a:highlight>
                  <a:srgbClr val="FFFFFF"/>
                </a:highlight>
                <a:hlinkClick r:id="rId9"/>
              </a:rPr>
              <a:t>acrônimo</a:t>
            </a:r>
            <a:r>
              <a:rPr lang="pt-BR" sz="1050">
                <a:highlight>
                  <a:srgbClr val="FFFFFF"/>
                </a:highlight>
              </a:rPr>
              <a:t> para </a:t>
            </a:r>
            <a:r>
              <a:rPr lang="pt-BR" sz="1050" i="1">
                <a:highlight>
                  <a:srgbClr val="FFFFFF"/>
                </a:highlight>
              </a:rPr>
              <a:t>European Computer Manufacturers Association</a:t>
            </a:r>
            <a:r>
              <a:rPr lang="pt-BR" sz="1050">
                <a:highlight>
                  <a:srgbClr val="FFFFFF"/>
                </a:highlight>
              </a:rPr>
              <a:t>) é uma associação fundada em </a:t>
            </a:r>
            <a:r>
              <a:rPr lang="pt-BR" sz="1050">
                <a:highlight>
                  <a:srgbClr val="FFFFFF"/>
                </a:highlight>
                <a:hlinkClick r:id="rId10"/>
              </a:rPr>
              <a:t>1961</a:t>
            </a:r>
            <a:r>
              <a:rPr lang="pt-BR" sz="1050">
                <a:highlight>
                  <a:srgbClr val="FFFFFF"/>
                </a:highlight>
              </a:rPr>
              <a:t> dedicada à </a:t>
            </a:r>
            <a:r>
              <a:rPr lang="pt-BR" sz="1050">
                <a:highlight>
                  <a:srgbClr val="FFFFFF"/>
                </a:highlight>
                <a:hlinkClick r:id="rId11"/>
              </a:rPr>
              <a:t>padronização</a:t>
            </a:r>
            <a:r>
              <a:rPr lang="pt-BR" sz="1050">
                <a:highlight>
                  <a:srgbClr val="FFFFFF"/>
                </a:highlight>
              </a:rPr>
              <a:t> de sistemas de informação. Desde </a:t>
            </a:r>
            <a:r>
              <a:rPr lang="pt-BR" sz="1050">
                <a:highlight>
                  <a:srgbClr val="FFFFFF"/>
                </a:highlight>
                <a:hlinkClick r:id="rId12"/>
              </a:rPr>
              <a:t>1994</a:t>
            </a:r>
            <a:r>
              <a:rPr lang="pt-BR" sz="1050">
                <a:highlight>
                  <a:srgbClr val="FFFFFF"/>
                </a:highlight>
              </a:rPr>
              <a:t> passou a se denominar Ecma International para refletir suas atividades internacionais. A associação é aberta a companhias que produzem, comercializam ou desenvolvem sistemas de computação ou de comunicação na </a:t>
            </a:r>
            <a:r>
              <a:rPr lang="pt-BR" sz="1050">
                <a:highlight>
                  <a:srgbClr val="FFFFFF"/>
                </a:highlight>
                <a:hlinkClick r:id="rId13"/>
              </a:rPr>
              <a:t>Europa</a:t>
            </a:r>
            <a:r>
              <a:rPr lang="pt-BR" sz="1050">
                <a:highlight>
                  <a:srgbClr val="FFFFFF"/>
                </a:highlight>
              </a:rPr>
              <a:t>.</a:t>
            </a:r>
          </a:p>
          <a:p>
            <a:pPr lvl="0" rtl="0">
              <a:lnSpc>
                <a:spcPct val="115000"/>
              </a:lnSpc>
              <a:spcBef>
                <a:spcPts val="600"/>
              </a:spcBef>
              <a:spcAft>
                <a:spcPts val="600"/>
              </a:spcAft>
              <a:buNone/>
            </a:pPr>
            <a:endParaRPr/>
          </a:p>
        </p:txBody>
      </p:sp>
    </p:spTree>
    <p:extLst>
      <p:ext uri="{BB962C8B-B14F-4D97-AF65-F5344CB8AC3E}">
        <p14:creationId xmlns:p14="http://schemas.microsoft.com/office/powerpoint/2010/main" val="1987829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just" rtl="0">
              <a:lnSpc>
                <a:spcPct val="115000"/>
              </a:lnSpc>
              <a:spcBef>
                <a:spcPts val="0"/>
              </a:spcBef>
              <a:spcAft>
                <a:spcPts val="1600"/>
              </a:spcAft>
              <a:buNone/>
            </a:pPr>
            <a:r>
              <a:rPr lang="pt-BR" sz="1200">
                <a:solidFill>
                  <a:srgbClr val="434343"/>
                </a:solidFill>
                <a:latin typeface="Roboto"/>
                <a:ea typeface="Roboto"/>
                <a:cs typeface="Roboto"/>
                <a:sym typeface="Roboto"/>
              </a:rPr>
              <a:t>https://developer.mozilla.org/pt-BR/docs/Web/JavaScript/Guide/Introduction</a:t>
            </a:r>
          </a:p>
        </p:txBody>
      </p:sp>
    </p:spTree>
    <p:extLst>
      <p:ext uri="{BB962C8B-B14F-4D97-AF65-F5344CB8AC3E}">
        <p14:creationId xmlns:p14="http://schemas.microsoft.com/office/powerpoint/2010/main" val="3124864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3608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22817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3952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26241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35669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96701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05853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8108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76379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7462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08121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20699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6910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91778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9785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67659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62754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10700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Font typeface="Trebuchet MS"/>
              <a:buChar char="➔"/>
            </a:pPr>
            <a:r>
              <a:rPr lang="pt-BR" b="1" u="sng">
                <a:solidFill>
                  <a:schemeClr val="hlink"/>
                </a:solidFill>
                <a:latin typeface="Trebuchet MS"/>
                <a:ea typeface="Trebuchet MS"/>
                <a:cs typeface="Trebuchet MS"/>
                <a:sym typeface="Trebuchet MS"/>
                <a:hlinkClick r:id="rId3"/>
              </a:rPr>
              <a:t>jQuery</a:t>
            </a:r>
          </a:p>
          <a:p>
            <a:pPr marL="457200" lvl="0" indent="-228600" rtl="0">
              <a:spcBef>
                <a:spcPts val="0"/>
              </a:spcBef>
              <a:buFont typeface="Trebuchet MS"/>
              <a:buChar char="➔"/>
            </a:pPr>
            <a:r>
              <a:rPr lang="pt-BR" b="1" u="sng">
                <a:solidFill>
                  <a:schemeClr val="hlink"/>
                </a:solidFill>
                <a:latin typeface="Trebuchet MS"/>
                <a:ea typeface="Trebuchet MS"/>
                <a:cs typeface="Trebuchet MS"/>
                <a:sym typeface="Trebuchet MS"/>
                <a:hlinkClick r:id="rId4"/>
              </a:rPr>
              <a:t>NodeJS</a:t>
            </a:r>
          </a:p>
          <a:p>
            <a:pPr marL="457200" lvl="0" indent="-228600" rtl="0">
              <a:spcBef>
                <a:spcPts val="0"/>
              </a:spcBef>
              <a:buFont typeface="Trebuchet MS"/>
              <a:buChar char="➔"/>
            </a:pPr>
            <a:r>
              <a:rPr lang="pt-BR" b="1" u="sng">
                <a:solidFill>
                  <a:schemeClr val="hlink"/>
                </a:solidFill>
                <a:latin typeface="Trebuchet MS"/>
                <a:ea typeface="Trebuchet MS"/>
                <a:cs typeface="Trebuchet MS"/>
                <a:sym typeface="Trebuchet MS"/>
                <a:hlinkClick r:id="rId5"/>
              </a:rPr>
              <a:t>React</a:t>
            </a:r>
          </a:p>
          <a:p>
            <a:pPr marL="457200" lvl="0" indent="-228600" rtl="0">
              <a:spcBef>
                <a:spcPts val="0"/>
              </a:spcBef>
              <a:buFont typeface="Trebuchet MS"/>
              <a:buChar char="➔"/>
            </a:pPr>
            <a:r>
              <a:rPr lang="pt-BR" b="1" u="sng">
                <a:solidFill>
                  <a:schemeClr val="hlink"/>
                </a:solidFill>
                <a:latin typeface="Trebuchet MS"/>
                <a:ea typeface="Trebuchet MS"/>
                <a:cs typeface="Trebuchet MS"/>
                <a:sym typeface="Trebuchet MS"/>
                <a:hlinkClick r:id="rId6"/>
              </a:rPr>
              <a:t>KnockoutJS</a:t>
            </a:r>
          </a:p>
          <a:p>
            <a:pPr marL="457200" lvl="0" indent="-228600" rtl="0">
              <a:spcBef>
                <a:spcPts val="0"/>
              </a:spcBef>
              <a:buFont typeface="Trebuchet MS"/>
              <a:buChar char="➔"/>
            </a:pPr>
            <a:r>
              <a:rPr lang="pt-BR" b="1" u="sng">
                <a:solidFill>
                  <a:schemeClr val="hlink"/>
                </a:solidFill>
                <a:latin typeface="Trebuchet MS"/>
                <a:ea typeface="Trebuchet MS"/>
                <a:cs typeface="Trebuchet MS"/>
                <a:sym typeface="Trebuchet MS"/>
                <a:hlinkClick r:id="rId7"/>
              </a:rPr>
              <a:t>AngularJS</a:t>
            </a:r>
          </a:p>
          <a:p>
            <a:pPr marL="457200" lvl="0" indent="-228600" rtl="0">
              <a:spcBef>
                <a:spcPts val="0"/>
              </a:spcBef>
              <a:buFont typeface="Trebuchet MS"/>
              <a:buChar char="➔"/>
            </a:pPr>
            <a:r>
              <a:rPr lang="pt-BR" b="1" u="sng">
                <a:solidFill>
                  <a:schemeClr val="hlink"/>
                </a:solidFill>
                <a:latin typeface="Trebuchet MS"/>
                <a:ea typeface="Trebuchet MS"/>
                <a:cs typeface="Trebuchet MS"/>
                <a:sym typeface="Trebuchet MS"/>
                <a:hlinkClick r:id="rId8"/>
              </a:rPr>
              <a:t>Backbone</a:t>
            </a:r>
          </a:p>
          <a:p>
            <a:pPr marL="457200" lvl="0" indent="-228600" rtl="0">
              <a:spcBef>
                <a:spcPts val="0"/>
              </a:spcBef>
              <a:buFont typeface="Trebuchet MS"/>
              <a:buChar char="➔"/>
            </a:pPr>
            <a:r>
              <a:rPr lang="pt-BR" b="1" u="sng">
                <a:solidFill>
                  <a:schemeClr val="hlink"/>
                </a:solidFill>
                <a:latin typeface="Trebuchet MS"/>
                <a:ea typeface="Trebuchet MS"/>
                <a:cs typeface="Trebuchet MS"/>
                <a:sym typeface="Trebuchet MS"/>
                <a:hlinkClick r:id="rId9"/>
              </a:rPr>
              <a:t>Ionic</a:t>
            </a:r>
          </a:p>
          <a:p>
            <a:pPr marL="457200" lvl="0" indent="-228600" rtl="0">
              <a:spcBef>
                <a:spcPts val="0"/>
              </a:spcBef>
              <a:buFont typeface="Trebuchet MS"/>
              <a:buChar char="➔"/>
            </a:pPr>
            <a:r>
              <a:rPr lang="pt-BR" b="1" u="sng">
                <a:solidFill>
                  <a:schemeClr val="hlink"/>
                </a:solidFill>
                <a:latin typeface="Trebuchet MS"/>
                <a:ea typeface="Trebuchet MS"/>
                <a:cs typeface="Trebuchet MS"/>
                <a:sym typeface="Trebuchet MS"/>
                <a:hlinkClick r:id="rId10"/>
              </a:rPr>
              <a:t>Electron</a:t>
            </a:r>
          </a:p>
          <a:p>
            <a:pPr marL="457200" lvl="0" indent="-228600" rtl="0">
              <a:spcBef>
                <a:spcPts val="0"/>
              </a:spcBef>
              <a:buFont typeface="Trebuchet MS"/>
              <a:buChar char="➔"/>
            </a:pPr>
            <a:r>
              <a:rPr lang="pt-BR" b="1" u="sng">
                <a:solidFill>
                  <a:schemeClr val="hlink"/>
                </a:solidFill>
                <a:latin typeface="Trebuchet MS"/>
                <a:ea typeface="Trebuchet MS"/>
                <a:cs typeface="Trebuchet MS"/>
                <a:sym typeface="Trebuchet MS"/>
                <a:hlinkClick r:id="rId11"/>
              </a:rPr>
              <a:t>Cordova</a:t>
            </a:r>
          </a:p>
          <a:p>
            <a:pPr marL="457200" lvl="0" indent="-228600" rtl="0">
              <a:spcBef>
                <a:spcPts val="0"/>
              </a:spcBef>
              <a:buFont typeface="Trebuchet MS"/>
              <a:buChar char="➔"/>
            </a:pPr>
            <a:r>
              <a:rPr lang="pt-BR" b="1" u="sng">
                <a:solidFill>
                  <a:schemeClr val="hlink"/>
                </a:solidFill>
                <a:latin typeface="Trebuchet MS"/>
                <a:ea typeface="Trebuchet MS"/>
                <a:cs typeface="Trebuchet MS"/>
                <a:sym typeface="Trebuchet MS"/>
                <a:hlinkClick r:id="rId12"/>
              </a:rPr>
              <a:t>MongoDB</a:t>
            </a:r>
          </a:p>
          <a:p>
            <a:pPr marL="457200" lvl="0" indent="-228600" rtl="0">
              <a:spcBef>
                <a:spcPts val="0"/>
              </a:spcBef>
              <a:buFont typeface="Consolas"/>
              <a:buChar char="➔"/>
            </a:pPr>
            <a:r>
              <a:rPr lang="pt-BR" b="1" u="sng">
                <a:solidFill>
                  <a:schemeClr val="hlink"/>
                </a:solidFill>
                <a:latin typeface="Trebuchet MS"/>
                <a:ea typeface="Trebuchet MS"/>
                <a:cs typeface="Trebuchet MS"/>
                <a:sym typeface="Trebuchet MS"/>
                <a:hlinkClick r:id="rId13"/>
              </a:rPr>
              <a:t>Ember</a:t>
            </a:r>
          </a:p>
        </p:txBody>
      </p:sp>
    </p:spTree>
    <p:extLst>
      <p:ext uri="{BB962C8B-B14F-4D97-AF65-F5344CB8AC3E}">
        <p14:creationId xmlns:p14="http://schemas.microsoft.com/office/powerpoint/2010/main" val="2706463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21568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Char char="●"/>
            </a:pPr>
            <a:r>
              <a:rPr lang="pt-BR" sz="1200" b="1">
                <a:solidFill>
                  <a:srgbClr val="222222"/>
                </a:solidFill>
                <a:highlight>
                  <a:srgbClr val="FFFFFF"/>
                </a:highlight>
              </a:rPr>
              <a:t>https://cordova.apache.org</a:t>
            </a:r>
          </a:p>
          <a:p>
            <a:pPr lvl="0" rtl="0">
              <a:spcBef>
                <a:spcPts val="0"/>
              </a:spcBef>
              <a:buNone/>
            </a:pPr>
            <a:endParaRPr sz="1200" b="1">
              <a:solidFill>
                <a:srgbClr val="222222"/>
              </a:solidFill>
              <a:highlight>
                <a:srgbClr val="FFFFFF"/>
              </a:highlight>
            </a:endParaRPr>
          </a:p>
          <a:p>
            <a:pPr marL="457200" lvl="0" indent="-304800" rtl="0">
              <a:lnSpc>
                <a:spcPct val="115000"/>
              </a:lnSpc>
              <a:spcBef>
                <a:spcPts val="0"/>
              </a:spcBef>
              <a:spcAft>
                <a:spcPts val="1800"/>
              </a:spcAft>
              <a:buClr>
                <a:srgbClr val="222222"/>
              </a:buClr>
              <a:buSzPct val="100000"/>
              <a:buChar char="●"/>
            </a:pPr>
            <a:r>
              <a:rPr lang="pt-BR" sz="1200">
                <a:highlight>
                  <a:srgbClr val="FFFFFF"/>
                </a:highlight>
              </a:rPr>
              <a:t>O Apache Cordova é uma plataforma de desenvolvimento móvel com APIs que permitem que o desenvolvedor acesse funções nativas do dispositivo, como a câmera ou o acelerômetro. O desenvolvimento com o Cordova é feito com HTML, CSS e JavaScript e pode ser feito em conjunto com frameworks mobile como jQuery Mobile, Dojo Mobile, Sencha Touch, Ionic, Lungo, Mobile Angular UI.</a:t>
            </a:r>
          </a:p>
          <a:p>
            <a:pPr lvl="0" rtl="0">
              <a:spcBef>
                <a:spcPts val="0"/>
              </a:spcBef>
              <a:buNone/>
            </a:pPr>
            <a:endParaRPr sz="1200">
              <a:solidFill>
                <a:srgbClr val="222222"/>
              </a:solidFill>
              <a:highlight>
                <a:srgbClr val="FFFFFF"/>
              </a:highlight>
            </a:endParaRPr>
          </a:p>
        </p:txBody>
      </p:sp>
    </p:spTree>
    <p:extLst>
      <p:ext uri="{BB962C8B-B14F-4D97-AF65-F5344CB8AC3E}">
        <p14:creationId xmlns:p14="http://schemas.microsoft.com/office/powerpoint/2010/main" val="303210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1026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6272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21150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847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pt-BR"/>
              <a:t>Galera, antes de iniciar a palestra vamos trocar uma ideia. O que vocês esperam com esse workshop? (Perguntamos a uns 3 alunos o que eles acham).</a:t>
            </a:r>
          </a:p>
        </p:txBody>
      </p:sp>
    </p:spTree>
    <p:extLst>
      <p:ext uri="{BB962C8B-B14F-4D97-AF65-F5344CB8AC3E}">
        <p14:creationId xmlns:p14="http://schemas.microsoft.com/office/powerpoint/2010/main" val="1974548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pt-BR"/>
              <a:t>Se você acha que vai: se tornar senior assistindo um workshop, aprender a fazer um fodendo app, ficar rico com nosso workshop de dois dias ou arrumar um grande emprego na google está errado. Pode ser que um dia vocês consigam isso mas provavelmente não será hoje nem amanhã. Talvez vocês estejam no caminho certo mas em uma jornada de 1000 passos até o sucesso, esse é só o segundo ou terceiro.</a:t>
            </a:r>
          </a:p>
        </p:txBody>
      </p:sp>
    </p:spTree>
    <p:extLst>
      <p:ext uri="{BB962C8B-B14F-4D97-AF65-F5344CB8AC3E}">
        <p14:creationId xmlns:p14="http://schemas.microsoft.com/office/powerpoint/2010/main" val="2568717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pt-BR"/>
              <a:t>Então tirem da cabeça essas ideias malucas. </a:t>
            </a:r>
          </a:p>
          <a:p>
            <a:pPr lvl="0">
              <a:spcBef>
                <a:spcPts val="0"/>
              </a:spcBef>
              <a:buNone/>
            </a:pPr>
            <a:endParaRPr/>
          </a:p>
          <a:p>
            <a:pPr marL="457200" lvl="0" indent="-228600" rtl="0">
              <a:spcBef>
                <a:spcPts val="0"/>
              </a:spcBef>
              <a:buChar char="-"/>
            </a:pPr>
            <a:r>
              <a:rPr lang="pt-BR"/>
              <a:t>A, então é inútil assistir ao workshop?</a:t>
            </a:r>
          </a:p>
          <a:p>
            <a:pPr lvl="0" rtl="0">
              <a:spcBef>
                <a:spcPts val="0"/>
              </a:spcBef>
              <a:buNone/>
            </a:pPr>
            <a:endParaRPr/>
          </a:p>
          <a:p>
            <a:pPr lvl="0" rtl="0">
              <a:spcBef>
                <a:spcPts val="0"/>
              </a:spcBef>
              <a:buNone/>
            </a:pPr>
            <a:r>
              <a:rPr lang="pt-BR"/>
              <a:t>Não, como eu disse vocês podem estar no caminho certo para alcançar aquilo que cada um tem como meta. O ponto principal que quero atingir é: não parem neste workshop ou vcs vão ter nadado para morrer na praia. Isso é o só o começo.</a:t>
            </a:r>
          </a:p>
          <a:p>
            <a:pPr lvl="0" rtl="0">
              <a:spcBef>
                <a:spcPts val="0"/>
              </a:spcBef>
              <a:buNone/>
            </a:pPr>
            <a:endParaRPr/>
          </a:p>
          <a:p>
            <a:pPr marL="457200" lvl="0" indent="-228600" rtl="0">
              <a:spcBef>
                <a:spcPts val="0"/>
              </a:spcBef>
              <a:buChar char="-"/>
            </a:pPr>
            <a:r>
              <a:rPr lang="pt-BR"/>
              <a:t>Hum...queria fazer algo foda!</a:t>
            </a:r>
          </a:p>
          <a:p>
            <a:pPr lvl="0" rtl="0">
              <a:spcBef>
                <a:spcPts val="0"/>
              </a:spcBef>
              <a:buNone/>
            </a:pPr>
            <a:endParaRPr/>
          </a:p>
          <a:p>
            <a:pPr lvl="0" rtl="0">
              <a:spcBef>
                <a:spcPts val="0"/>
              </a:spcBef>
              <a:buNone/>
            </a:pPr>
            <a:r>
              <a:rPr lang="pt-BR"/>
              <a:t>Paciência. É impossível fazer algo foda se mal saber fazer o básico. Preocupe-se primeiro em aprender, descubra o caminho que quer seguir, como irá fazê-lo e em adquira conhecimento primeiro.</a:t>
            </a:r>
          </a:p>
          <a:p>
            <a:pPr lvl="0" rtl="0">
              <a:spcBef>
                <a:spcPts val="0"/>
              </a:spcBef>
              <a:buNone/>
            </a:pPr>
            <a:endParaRPr/>
          </a:p>
          <a:p>
            <a:pPr marL="457200" lvl="0" indent="-228600" rtl="0">
              <a:spcBef>
                <a:spcPts val="0"/>
              </a:spcBef>
              <a:buChar char="-"/>
            </a:pPr>
            <a:r>
              <a:rPr lang="pt-BR"/>
              <a:t>OK, o que vou aprender nesse workshop?</a:t>
            </a:r>
          </a:p>
        </p:txBody>
      </p:sp>
    </p:spTree>
    <p:extLst>
      <p:ext uri="{BB962C8B-B14F-4D97-AF65-F5344CB8AC3E}">
        <p14:creationId xmlns:p14="http://schemas.microsoft.com/office/powerpoint/2010/main" val="2737833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pt-BR"/>
              <a:t>Não acreditem no que esse cara está falando. Diferente de destruir o anel do poder na montanha da perdição em Mordor, Javascript não é difícil de aprender mas como tudo na vida você precisa estudar antes de criticar.</a:t>
            </a:r>
          </a:p>
          <a:p>
            <a:pPr lvl="0">
              <a:spcBef>
                <a:spcPts val="0"/>
              </a:spcBef>
              <a:buNone/>
            </a:pPr>
            <a:endParaRPr/>
          </a:p>
          <a:p>
            <a:pPr lvl="0">
              <a:spcBef>
                <a:spcPts val="0"/>
              </a:spcBef>
              <a:buNone/>
            </a:pPr>
            <a:r>
              <a:rPr lang="pt-BR"/>
              <a:t>Neste workshop você vai receber uma visão geral de como é a área de desenvolvimento nos dias de hoje. Também falaremos de algumas tendências, o que está mais popular e o que vem ganhando espaço no desenvolvimento de aplicações com js.</a:t>
            </a:r>
          </a:p>
          <a:p>
            <a:pPr lvl="0">
              <a:spcBef>
                <a:spcPts val="0"/>
              </a:spcBef>
              <a:buNone/>
            </a:pPr>
            <a:endParaRPr/>
          </a:p>
          <a:p>
            <a:pPr lvl="0">
              <a:spcBef>
                <a:spcPts val="0"/>
              </a:spcBef>
              <a:buNone/>
            </a:pPr>
            <a:r>
              <a:rPr lang="pt-BR"/>
              <a:t>Você vai entender  o que é javascript, onde pode usar, quais caminhos, possibilidades terá se quiser se aprofundar nele. </a:t>
            </a:r>
          </a:p>
          <a:p>
            <a:pPr lvl="0">
              <a:spcBef>
                <a:spcPts val="0"/>
              </a:spcBef>
              <a:buNone/>
            </a:pPr>
            <a:endParaRPr/>
          </a:p>
          <a:p>
            <a:pPr lvl="0" rtl="0">
              <a:spcBef>
                <a:spcPts val="0"/>
              </a:spcBef>
              <a:buNone/>
            </a:pPr>
            <a:r>
              <a:rPr lang="pt-BR"/>
              <a:t>Você vai aprender a programar o básico com javascript. Vamos desfazer o caos existente sobre a linguagem e frameworks e nortear vocês para que a partir desse workshop sejam hábeis para buscar novos conhecimentos e se desenvolver sozinhos.</a:t>
            </a:r>
          </a:p>
        </p:txBody>
      </p:sp>
    </p:spTree>
    <p:extLst>
      <p:ext uri="{BB962C8B-B14F-4D97-AF65-F5344CB8AC3E}">
        <p14:creationId xmlns:p14="http://schemas.microsoft.com/office/powerpoint/2010/main" val="402233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pt-B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pt-B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pt-B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pt-BR">
                <a:solidFill>
                  <a:schemeClr val="lt1"/>
                </a:solidFill>
              </a:rPr>
              <a:t>‹nº›</a:t>
            </a:fld>
            <a:endParaRPr lang="pt-B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pt-B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pt-B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pt-B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pt-B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pt-BR">
                <a:solidFill>
                  <a:schemeClr val="lt1"/>
                </a:solidFill>
              </a:rPr>
              <a:t>‹nº›</a:t>
            </a:fld>
            <a:endParaRPr lang="pt-BR">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pt-BR">
                <a:solidFill>
                  <a:schemeClr val="lt1"/>
                </a:solidFill>
              </a:rPr>
              <a:t>‹nº›</a:t>
            </a:fld>
            <a:endParaRPr lang="pt-B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pt-BR">
                <a:solidFill>
                  <a:schemeClr val="lt1"/>
                </a:solidFill>
              </a:rPr>
              <a:t>‹nº›</a:t>
            </a:fld>
            <a:endParaRPr lang="pt-BR">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pt-BR" sz="1000">
                <a:solidFill>
                  <a:schemeClr val="lt2"/>
                </a:solidFill>
                <a:latin typeface="Roboto"/>
                <a:ea typeface="Roboto"/>
                <a:cs typeface="Roboto"/>
                <a:sym typeface="Roboto"/>
              </a:rPr>
              <a:t>‹nº›</a:t>
            </a:fld>
            <a:endParaRPr lang="pt-BR"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gif"/></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hyperlink" Target="http://lenonbordini.github.io/MineField/MineField.html"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8.gif"/><Relationship Id="rId5" Type="http://schemas.openxmlformats.org/officeDocument/2006/relationships/image" Target="../media/image36.png"/><Relationship Id="rId4" Type="http://schemas.openxmlformats.org/officeDocument/2006/relationships/hyperlink" Target="https://github.com/LenonBordini/lenonbordini.github.io/tree/master/MineFiel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11700" y="213350"/>
            <a:ext cx="8520600" cy="1139100"/>
          </a:xfrm>
          <a:prstGeom prst="rect">
            <a:avLst/>
          </a:prstGeom>
        </p:spPr>
        <p:txBody>
          <a:bodyPr lIns="91425" tIns="91425" rIns="91425" bIns="91425" anchor="b" anchorCtr="0">
            <a:noAutofit/>
          </a:bodyPr>
          <a:lstStyle/>
          <a:p>
            <a:pPr lvl="0">
              <a:spcBef>
                <a:spcPts val="0"/>
              </a:spcBef>
              <a:buNone/>
            </a:pPr>
            <a:r>
              <a:rPr lang="pt-BR"/>
              <a:t>JavaScript</a:t>
            </a:r>
          </a:p>
        </p:txBody>
      </p:sp>
      <p:sp>
        <p:nvSpPr>
          <p:cNvPr id="68" name="Shape 68"/>
          <p:cNvSpPr txBox="1">
            <a:spLocks noGrp="1"/>
          </p:cNvSpPr>
          <p:nvPr>
            <p:ph type="subTitle" idx="1"/>
          </p:nvPr>
        </p:nvSpPr>
        <p:spPr>
          <a:xfrm>
            <a:off x="276425" y="1296000"/>
            <a:ext cx="8520600" cy="792600"/>
          </a:xfrm>
          <a:prstGeom prst="rect">
            <a:avLst/>
          </a:prstGeom>
        </p:spPr>
        <p:txBody>
          <a:bodyPr lIns="91425" tIns="91425" rIns="91425" bIns="91425" anchor="t" anchorCtr="0">
            <a:noAutofit/>
          </a:bodyPr>
          <a:lstStyle/>
          <a:p>
            <a:pPr lvl="0">
              <a:spcBef>
                <a:spcPts val="0"/>
              </a:spcBef>
              <a:buNone/>
            </a:pPr>
            <a:r>
              <a:rPr lang="pt-BR"/>
              <a:t>Introdução a linguagem</a:t>
            </a:r>
          </a:p>
        </p:txBody>
      </p:sp>
      <p:pic>
        <p:nvPicPr>
          <p:cNvPr id="69" name="Shape 69" descr="javascript-logo.png"/>
          <p:cNvPicPr preferRelativeResize="0"/>
          <p:nvPr/>
        </p:nvPicPr>
        <p:blipFill>
          <a:blip r:embed="rId3">
            <a:alphaModFix/>
          </a:blip>
          <a:stretch>
            <a:fillRect/>
          </a:stretch>
        </p:blipFill>
        <p:spPr>
          <a:xfrm>
            <a:off x="2501475" y="324700"/>
            <a:ext cx="7691949" cy="4191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25800" y="1538550"/>
            <a:ext cx="8222100" cy="2066400"/>
          </a:xfrm>
          <a:prstGeom prst="rect">
            <a:avLst/>
          </a:prstGeom>
        </p:spPr>
        <p:txBody>
          <a:bodyPr lIns="91425" tIns="91425" rIns="91425" bIns="91425" anchor="ctr" anchorCtr="0">
            <a:noAutofit/>
          </a:bodyPr>
          <a:lstStyle/>
          <a:p>
            <a:pPr lvl="0" algn="ctr" rtl="0">
              <a:spcBef>
                <a:spcPts val="0"/>
              </a:spcBef>
              <a:buNone/>
            </a:pPr>
            <a:r>
              <a:rPr lang="pt-BR"/>
              <a:t>Como faço para melhorar minhas habilidades e onde vou continuar aprendendo?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additive="base">
                                        <p:cTn id="7" dur="1000"/>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DIY - Do It Yourself</a:t>
            </a:r>
          </a:p>
        </p:txBody>
      </p:sp>
      <p:sp>
        <p:nvSpPr>
          <p:cNvPr id="135" name="Shape 135"/>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0"/>
              </a:spcAft>
              <a:buChar char="-"/>
            </a:pPr>
            <a:r>
              <a:rPr lang="pt-BR" dirty="0" err="1"/>
              <a:t>Code</a:t>
            </a:r>
            <a:r>
              <a:rPr lang="pt-BR" dirty="0"/>
              <a:t>, </a:t>
            </a:r>
            <a:r>
              <a:rPr lang="pt-BR" dirty="0" err="1"/>
              <a:t>code</a:t>
            </a:r>
            <a:r>
              <a:rPr lang="pt-BR" dirty="0"/>
              <a:t>, </a:t>
            </a:r>
            <a:r>
              <a:rPr lang="pt-BR" dirty="0" err="1"/>
              <a:t>code</a:t>
            </a:r>
            <a:endParaRPr lang="pt-BR" dirty="0"/>
          </a:p>
          <a:p>
            <a:pPr marL="360000" lvl="0" indent="-228600" rtl="0">
              <a:spcBef>
                <a:spcPts val="0"/>
              </a:spcBef>
              <a:spcAft>
                <a:spcPts val="0"/>
              </a:spcAft>
              <a:buChar char="-"/>
            </a:pPr>
            <a:r>
              <a:rPr lang="pt-BR" dirty="0"/>
              <a:t>GitHub</a:t>
            </a:r>
          </a:p>
          <a:p>
            <a:pPr marL="360000" lvl="0" indent="-228600" rtl="0">
              <a:spcBef>
                <a:spcPts val="0"/>
              </a:spcBef>
              <a:spcAft>
                <a:spcPts val="0"/>
              </a:spcAft>
              <a:buChar char="-"/>
            </a:pPr>
            <a:r>
              <a:rPr lang="pt-BR" dirty="0" err="1"/>
              <a:t>Code</a:t>
            </a:r>
            <a:r>
              <a:rPr lang="pt-BR" dirty="0"/>
              <a:t>, </a:t>
            </a:r>
            <a:r>
              <a:rPr lang="pt-BR" dirty="0" err="1"/>
              <a:t>code</a:t>
            </a:r>
            <a:r>
              <a:rPr lang="pt-BR" dirty="0"/>
              <a:t>, </a:t>
            </a:r>
            <a:r>
              <a:rPr lang="pt-BR" dirty="0" err="1"/>
              <a:t>code</a:t>
            </a:r>
            <a:endParaRPr lang="pt-BR" dirty="0"/>
          </a:p>
          <a:p>
            <a:pPr marL="360000" lvl="0" indent="-228600" rtl="0">
              <a:spcBef>
                <a:spcPts val="0"/>
              </a:spcBef>
              <a:spcAft>
                <a:spcPts val="0"/>
              </a:spcAft>
              <a:buChar char="-"/>
            </a:pPr>
            <a:r>
              <a:rPr lang="pt-BR" dirty="0"/>
              <a:t>Blogs</a:t>
            </a:r>
          </a:p>
          <a:p>
            <a:pPr marL="360000" lvl="0" indent="-228600" rtl="0">
              <a:spcBef>
                <a:spcPts val="0"/>
              </a:spcBef>
              <a:spcAft>
                <a:spcPts val="0"/>
              </a:spcAft>
              <a:buChar char="-"/>
            </a:pPr>
            <a:r>
              <a:rPr lang="pt-BR" dirty="0" err="1"/>
              <a:t>Code</a:t>
            </a:r>
            <a:r>
              <a:rPr lang="pt-BR" dirty="0"/>
              <a:t>, </a:t>
            </a:r>
            <a:r>
              <a:rPr lang="pt-BR" dirty="0" err="1"/>
              <a:t>code</a:t>
            </a:r>
            <a:r>
              <a:rPr lang="pt-BR" dirty="0"/>
              <a:t>, </a:t>
            </a:r>
            <a:r>
              <a:rPr lang="pt-BR" dirty="0" err="1"/>
              <a:t>code</a:t>
            </a:r>
            <a:endParaRPr lang="pt-BR" dirty="0"/>
          </a:p>
          <a:p>
            <a:pPr marL="360000" lvl="0" indent="-228600" rtl="0">
              <a:spcBef>
                <a:spcPts val="0"/>
              </a:spcBef>
              <a:spcAft>
                <a:spcPts val="0"/>
              </a:spcAft>
              <a:buChar char="-"/>
            </a:pPr>
            <a:r>
              <a:rPr lang="pt-BR" dirty="0"/>
              <a:t>Eventos</a:t>
            </a:r>
          </a:p>
          <a:p>
            <a:pPr marL="360000" lvl="0" indent="-228600" rtl="0">
              <a:spcBef>
                <a:spcPts val="0"/>
              </a:spcBef>
              <a:spcAft>
                <a:spcPts val="0"/>
              </a:spcAft>
              <a:buChar char="-"/>
            </a:pPr>
            <a:r>
              <a:rPr lang="pt-BR" dirty="0" err="1"/>
              <a:t>Code</a:t>
            </a:r>
            <a:r>
              <a:rPr lang="pt-BR" dirty="0"/>
              <a:t>, </a:t>
            </a:r>
            <a:r>
              <a:rPr lang="pt-BR" dirty="0" err="1"/>
              <a:t>code</a:t>
            </a:r>
            <a:r>
              <a:rPr lang="pt-BR" dirty="0"/>
              <a:t>, </a:t>
            </a:r>
            <a:r>
              <a:rPr lang="pt-BR" dirty="0" err="1"/>
              <a:t>code</a:t>
            </a:r>
            <a:endParaRPr lang="pt-BR" dirty="0"/>
          </a:p>
          <a:p>
            <a:pPr marL="360000" lvl="0" indent="-228600" rtl="0">
              <a:spcBef>
                <a:spcPts val="0"/>
              </a:spcBef>
              <a:spcAft>
                <a:spcPts val="0"/>
              </a:spcAft>
              <a:buChar char="-"/>
            </a:pPr>
            <a:r>
              <a:rPr lang="pt-BR" dirty="0"/>
              <a:t>Network</a:t>
            </a:r>
          </a:p>
        </p:txBody>
      </p:sp>
      <p:pic>
        <p:nvPicPr>
          <p:cNvPr id="136" name="Shape 136" descr="07-gato.gif"/>
          <p:cNvPicPr preferRelativeResize="0"/>
          <p:nvPr/>
        </p:nvPicPr>
        <p:blipFill rotWithShape="1">
          <a:blip r:embed="rId3">
            <a:alphaModFix/>
          </a:blip>
          <a:srcRect l="1503" r="1493"/>
          <a:stretch/>
        </p:blipFill>
        <p:spPr>
          <a:xfrm>
            <a:off x="5925325" y="445175"/>
            <a:ext cx="2737500" cy="28221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 calcmode="lin" valueType="num">
                                      <p:cBhvr additive="base">
                                        <p:cTn id="7" dur="1000"/>
                                        <p:tgtEl>
                                          <p:spTgt spid="1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5">
                                            <p:txEl>
                                              <p:pRg st="1" end="1"/>
                                            </p:txEl>
                                          </p:spTgt>
                                        </p:tgtEl>
                                        <p:attrNameLst>
                                          <p:attrName>style.visibility</p:attrName>
                                        </p:attrNameLst>
                                      </p:cBhvr>
                                      <p:to>
                                        <p:strVal val="visible"/>
                                      </p:to>
                                    </p:set>
                                    <p:anim calcmode="lin" valueType="num">
                                      <p:cBhvr additive="base">
                                        <p:cTn id="12" dur="1000"/>
                                        <p:tgtEl>
                                          <p:spTgt spid="1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5">
                                            <p:txEl>
                                              <p:pRg st="2" end="2"/>
                                            </p:txEl>
                                          </p:spTgt>
                                        </p:tgtEl>
                                        <p:attrNameLst>
                                          <p:attrName>style.visibility</p:attrName>
                                        </p:attrNameLst>
                                      </p:cBhvr>
                                      <p:to>
                                        <p:strVal val="visible"/>
                                      </p:to>
                                    </p:set>
                                    <p:anim calcmode="lin" valueType="num">
                                      <p:cBhvr additive="base">
                                        <p:cTn id="17" dur="1000"/>
                                        <p:tgtEl>
                                          <p:spTgt spid="1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5">
                                            <p:txEl>
                                              <p:pRg st="3" end="3"/>
                                            </p:txEl>
                                          </p:spTgt>
                                        </p:tgtEl>
                                        <p:attrNameLst>
                                          <p:attrName>style.visibility</p:attrName>
                                        </p:attrNameLst>
                                      </p:cBhvr>
                                      <p:to>
                                        <p:strVal val="visible"/>
                                      </p:to>
                                    </p:set>
                                    <p:anim calcmode="lin" valueType="num">
                                      <p:cBhvr additive="base">
                                        <p:cTn id="22" dur="1000"/>
                                        <p:tgtEl>
                                          <p:spTgt spid="13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5">
                                            <p:txEl>
                                              <p:pRg st="4" end="4"/>
                                            </p:txEl>
                                          </p:spTgt>
                                        </p:tgtEl>
                                        <p:attrNameLst>
                                          <p:attrName>style.visibility</p:attrName>
                                        </p:attrNameLst>
                                      </p:cBhvr>
                                      <p:to>
                                        <p:strVal val="visible"/>
                                      </p:to>
                                    </p:set>
                                    <p:anim calcmode="lin" valueType="num">
                                      <p:cBhvr additive="base">
                                        <p:cTn id="27" dur="1000"/>
                                        <p:tgtEl>
                                          <p:spTgt spid="1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5">
                                            <p:txEl>
                                              <p:pRg st="5" end="5"/>
                                            </p:txEl>
                                          </p:spTgt>
                                        </p:tgtEl>
                                        <p:attrNameLst>
                                          <p:attrName>style.visibility</p:attrName>
                                        </p:attrNameLst>
                                      </p:cBhvr>
                                      <p:to>
                                        <p:strVal val="visible"/>
                                      </p:to>
                                    </p:set>
                                    <p:anim calcmode="lin" valueType="num">
                                      <p:cBhvr additive="base">
                                        <p:cTn id="32" dur="1000"/>
                                        <p:tgtEl>
                                          <p:spTgt spid="13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5">
                                            <p:txEl>
                                              <p:pRg st="6" end="6"/>
                                            </p:txEl>
                                          </p:spTgt>
                                        </p:tgtEl>
                                        <p:attrNameLst>
                                          <p:attrName>style.visibility</p:attrName>
                                        </p:attrNameLst>
                                      </p:cBhvr>
                                      <p:to>
                                        <p:strVal val="visible"/>
                                      </p:to>
                                    </p:set>
                                    <p:anim calcmode="lin" valueType="num">
                                      <p:cBhvr additive="base">
                                        <p:cTn id="37" dur="1000"/>
                                        <p:tgtEl>
                                          <p:spTgt spid="13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5">
                                            <p:txEl>
                                              <p:pRg st="7" end="7"/>
                                            </p:txEl>
                                          </p:spTgt>
                                        </p:tgtEl>
                                        <p:attrNameLst>
                                          <p:attrName>style.visibility</p:attrName>
                                        </p:attrNameLst>
                                      </p:cBhvr>
                                      <p:to>
                                        <p:strVal val="visible"/>
                                      </p:to>
                                    </p:set>
                                    <p:anim calcmode="lin" valueType="num">
                                      <p:cBhvr additive="base">
                                        <p:cTn id="42" dur="1000"/>
                                        <p:tgtEl>
                                          <p:spTgt spid="13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descr="Google.gif"/>
          <p:cNvPicPr preferRelativeResize="0"/>
          <p:nvPr/>
        </p:nvPicPr>
        <p:blipFill>
          <a:blip r:embed="rId3">
            <a:alphaModFix/>
          </a:blip>
          <a:stretch>
            <a:fillRect/>
          </a:stretch>
        </p:blipFill>
        <p:spPr>
          <a:xfrm>
            <a:off x="0" y="4"/>
            <a:ext cx="9143999" cy="51434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1000"/>
                                        <p:tgtEl>
                                          <p:spTgt spid="141"/>
                                        </p:tgtEl>
                                        <p:attrNameLst>
                                          <p:attrName>ppt_w</p:attrName>
                                        </p:attrNameLst>
                                      </p:cBhvr>
                                      <p:tavLst>
                                        <p:tav tm="0">
                                          <p:val>
                                            <p:strVal val="0"/>
                                          </p:val>
                                        </p:tav>
                                        <p:tav tm="100000">
                                          <p:val>
                                            <p:strVal val="#ppt_w"/>
                                          </p:val>
                                        </p:tav>
                                      </p:tavLst>
                                    </p:anim>
                                    <p:anim calcmode="lin" valueType="num">
                                      <p:cBhvr additive="base">
                                        <p:cTn id="8" dur="1000"/>
                                        <p:tgtEl>
                                          <p:spTgt spid="14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Shape 146" descr="77c5477f59f5416c2bfea6056a60a8d08f1040af338d56ebb610a24e773a7f3d.jpg"/>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60950" y="1572450"/>
            <a:ext cx="8222100" cy="1998600"/>
          </a:xfrm>
          <a:prstGeom prst="rect">
            <a:avLst/>
          </a:prstGeom>
        </p:spPr>
        <p:txBody>
          <a:bodyPr lIns="91425" tIns="91425" rIns="91425" bIns="91425" anchor="ctr" anchorCtr="0">
            <a:noAutofit/>
          </a:bodyPr>
          <a:lstStyle/>
          <a:p>
            <a:pPr lvl="0" algn="ctr">
              <a:spcBef>
                <a:spcPts val="0"/>
              </a:spcBef>
              <a:buNone/>
            </a:pPr>
            <a:r>
              <a:rPr lang="pt-BR" sz="9600"/>
              <a:t>Let’s Go...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1000"/>
                                        <p:tgtEl>
                                          <p:spTgt spid="151"/>
                                        </p:tgtEl>
                                        <p:attrNameLst>
                                          <p:attrName>ppt_w</p:attrName>
                                        </p:attrNameLst>
                                      </p:cBhvr>
                                      <p:tavLst>
                                        <p:tav tm="0">
                                          <p:val>
                                            <p:strVal val="0"/>
                                          </p:val>
                                        </p:tav>
                                        <p:tav tm="100000">
                                          <p:val>
                                            <p:strVal val="#ppt_w"/>
                                          </p:val>
                                        </p:tav>
                                      </p:tavLst>
                                    </p:anim>
                                    <p:anim calcmode="lin" valueType="num">
                                      <p:cBhvr additive="base">
                                        <p:cTn id="8" dur="1000"/>
                                        <p:tgtEl>
                                          <p:spTgt spid="15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Agenda</a:t>
            </a:r>
          </a:p>
        </p:txBody>
      </p:sp>
      <p:sp>
        <p:nvSpPr>
          <p:cNvPr id="157" name="Shape 157"/>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0"/>
              </a:spcAft>
              <a:buChar char="-"/>
            </a:pPr>
            <a:r>
              <a:rPr lang="pt-BR"/>
              <a:t>O que é </a:t>
            </a:r>
            <a:r>
              <a:rPr lang="pt-BR" dirty="0" err="1"/>
              <a:t>Javascript</a:t>
            </a:r>
            <a:r>
              <a:rPr lang="pt-BR" dirty="0"/>
              <a:t>?</a:t>
            </a:r>
          </a:p>
          <a:p>
            <a:pPr marL="360000" lvl="0" indent="-228600" rtl="0">
              <a:spcBef>
                <a:spcPts val="0"/>
              </a:spcBef>
              <a:spcAft>
                <a:spcPts val="0"/>
              </a:spcAft>
              <a:buChar char="-"/>
            </a:pPr>
            <a:r>
              <a:rPr lang="pt-BR" dirty="0"/>
              <a:t>Variáveis</a:t>
            </a:r>
          </a:p>
          <a:p>
            <a:pPr marL="360000" lvl="0" indent="-228600" rtl="0">
              <a:spcBef>
                <a:spcPts val="0"/>
              </a:spcBef>
              <a:spcAft>
                <a:spcPts val="0"/>
              </a:spcAft>
              <a:buChar char="-"/>
            </a:pPr>
            <a:r>
              <a:rPr lang="pt-BR" dirty="0" err="1"/>
              <a:t>Functions</a:t>
            </a:r>
            <a:endParaRPr lang="pt-BR" dirty="0"/>
          </a:p>
          <a:p>
            <a:pPr marL="360000" lvl="0" indent="-228600" rtl="0">
              <a:spcBef>
                <a:spcPts val="0"/>
              </a:spcBef>
              <a:spcAft>
                <a:spcPts val="0"/>
              </a:spcAft>
              <a:buChar char="-"/>
            </a:pPr>
            <a:r>
              <a:rPr lang="pt-BR" dirty="0"/>
              <a:t>JS em 2016</a:t>
            </a:r>
          </a:p>
          <a:p>
            <a:pPr marL="360000" lvl="0" indent="-228600" rtl="0">
              <a:spcBef>
                <a:spcPts val="0"/>
              </a:spcBef>
              <a:spcAft>
                <a:spcPts val="0"/>
              </a:spcAft>
              <a:buChar char="-"/>
            </a:pPr>
            <a:r>
              <a:rPr lang="pt-BR" dirty="0" err="1"/>
              <a:t>jQuery</a:t>
            </a:r>
            <a:endParaRPr lang="pt-BR" dirty="0"/>
          </a:p>
          <a:p>
            <a:pPr marL="360000" lvl="0" indent="-228600" rtl="0">
              <a:spcBef>
                <a:spcPts val="0"/>
              </a:spcBef>
              <a:spcAft>
                <a:spcPts val="0"/>
              </a:spcAft>
              <a:buChar char="-"/>
            </a:pPr>
            <a:r>
              <a:rPr lang="pt-BR" dirty="0" err="1"/>
              <a:t>Cordova</a:t>
            </a:r>
            <a:endParaRPr lang="pt-BR" dirty="0"/>
          </a:p>
          <a:p>
            <a:pPr marL="360000" lvl="0" indent="-228600" rtl="0">
              <a:spcBef>
                <a:spcPts val="0"/>
              </a:spcBef>
              <a:spcAft>
                <a:spcPts val="0"/>
              </a:spcAft>
              <a:buChar char="-"/>
            </a:pPr>
            <a:r>
              <a:rPr lang="pt-BR" dirty="0"/>
              <a:t>Dúvidas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 calcmode="lin" valueType="num">
                                      <p:cBhvr additive="base">
                                        <p:cTn id="7" dur="1000"/>
                                        <p:tgtEl>
                                          <p:spTgt spid="15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 calcmode="lin" valueType="num">
                                      <p:cBhvr additive="base">
                                        <p:cTn id="12" dur="1000"/>
                                        <p:tgtEl>
                                          <p:spTgt spid="15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 calcmode="lin" valueType="num">
                                      <p:cBhvr additive="base">
                                        <p:cTn id="17" dur="1000"/>
                                        <p:tgtEl>
                                          <p:spTgt spid="15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 calcmode="lin" valueType="num">
                                      <p:cBhvr additive="base">
                                        <p:cTn id="22" dur="1000"/>
                                        <p:tgtEl>
                                          <p:spTgt spid="15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7">
                                            <p:txEl>
                                              <p:pRg st="4" end="4"/>
                                            </p:txEl>
                                          </p:spTgt>
                                        </p:tgtEl>
                                        <p:attrNameLst>
                                          <p:attrName>style.visibility</p:attrName>
                                        </p:attrNameLst>
                                      </p:cBhvr>
                                      <p:to>
                                        <p:strVal val="visible"/>
                                      </p:to>
                                    </p:set>
                                    <p:anim calcmode="lin" valueType="num">
                                      <p:cBhvr additive="base">
                                        <p:cTn id="27" dur="1000"/>
                                        <p:tgtEl>
                                          <p:spTgt spid="15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57">
                                            <p:txEl>
                                              <p:pRg st="5" end="5"/>
                                            </p:txEl>
                                          </p:spTgt>
                                        </p:tgtEl>
                                        <p:attrNameLst>
                                          <p:attrName>style.visibility</p:attrName>
                                        </p:attrNameLst>
                                      </p:cBhvr>
                                      <p:to>
                                        <p:strVal val="visible"/>
                                      </p:to>
                                    </p:set>
                                    <p:anim calcmode="lin" valueType="num">
                                      <p:cBhvr additive="base">
                                        <p:cTn id="32" dur="1000"/>
                                        <p:tgtEl>
                                          <p:spTgt spid="15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7">
                                            <p:txEl>
                                              <p:pRg st="6" end="6"/>
                                            </p:txEl>
                                          </p:spTgt>
                                        </p:tgtEl>
                                        <p:attrNameLst>
                                          <p:attrName>style.visibility</p:attrName>
                                        </p:attrNameLst>
                                      </p:cBhvr>
                                      <p:to>
                                        <p:strVal val="visible"/>
                                      </p:to>
                                    </p:set>
                                    <p:anim calcmode="lin" valueType="num">
                                      <p:cBhvr additive="base">
                                        <p:cTn id="37" dur="1000"/>
                                        <p:tgtEl>
                                          <p:spTgt spid="15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O que é Javascript</a:t>
            </a:r>
          </a:p>
        </p:txBody>
      </p:sp>
      <p:pic>
        <p:nvPicPr>
          <p:cNvPr id="163" name="Shape 163" descr="Java-logo.png"/>
          <p:cNvPicPr preferRelativeResize="0"/>
          <p:nvPr/>
        </p:nvPicPr>
        <p:blipFill rotWithShape="1">
          <a:blip r:embed="rId3">
            <a:alphaModFix/>
          </a:blip>
          <a:srcRect/>
          <a:stretch/>
        </p:blipFill>
        <p:spPr>
          <a:xfrm>
            <a:off x="126150" y="1789550"/>
            <a:ext cx="5229000" cy="3212700"/>
          </a:xfrm>
          <a:prstGeom prst="rect">
            <a:avLst/>
          </a:prstGeom>
          <a:noFill/>
          <a:ln>
            <a:noFill/>
          </a:ln>
        </p:spPr>
      </p:pic>
      <p:pic>
        <p:nvPicPr>
          <p:cNvPr id="164" name="Shape 164" descr="DzW2gu.gif"/>
          <p:cNvPicPr preferRelativeResize="0"/>
          <p:nvPr/>
        </p:nvPicPr>
        <p:blipFill>
          <a:blip r:embed="rId4">
            <a:alphaModFix/>
          </a:blip>
          <a:stretch>
            <a:fillRect/>
          </a:stretch>
        </p:blipFill>
        <p:spPr>
          <a:xfrm>
            <a:off x="5925325" y="445025"/>
            <a:ext cx="2737500" cy="2737800"/>
          </a:xfrm>
          <a:prstGeom prst="ellipse">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0"/>
              </a:spcAft>
              <a:buChar char="-"/>
            </a:pPr>
            <a:r>
              <a:rPr lang="pt-BR" dirty="0"/>
              <a:t>Brendan </a:t>
            </a:r>
            <a:r>
              <a:rPr lang="pt-BR" dirty="0" err="1"/>
              <a:t>Eich</a:t>
            </a:r>
            <a:endParaRPr lang="pt-BR" dirty="0"/>
          </a:p>
          <a:p>
            <a:pPr marL="360000" lvl="0" indent="-228600" rtl="0">
              <a:spcBef>
                <a:spcPts val="0"/>
              </a:spcBef>
              <a:spcAft>
                <a:spcPts val="0"/>
              </a:spcAft>
              <a:buChar char="-"/>
            </a:pPr>
            <a:r>
              <a:rPr lang="pt-BR" dirty="0"/>
              <a:t>Netscape</a:t>
            </a:r>
          </a:p>
          <a:p>
            <a:pPr marL="360000" lvl="0" indent="-228600" rtl="0">
              <a:spcBef>
                <a:spcPts val="0"/>
              </a:spcBef>
              <a:spcAft>
                <a:spcPts val="0"/>
              </a:spcAft>
              <a:buChar char="-"/>
            </a:pPr>
            <a:r>
              <a:rPr lang="pt-BR" dirty="0" err="1"/>
              <a:t>LiveScript</a:t>
            </a:r>
            <a:endParaRPr lang="pt-BR" dirty="0"/>
          </a:p>
          <a:p>
            <a:pPr marL="360000" lvl="0" indent="-228600" rtl="0">
              <a:spcBef>
                <a:spcPts val="0"/>
              </a:spcBef>
              <a:spcAft>
                <a:spcPts val="0"/>
              </a:spcAft>
              <a:buChar char="-"/>
            </a:pPr>
            <a:r>
              <a:rPr lang="pt-BR" dirty="0"/>
              <a:t>Sun</a:t>
            </a:r>
          </a:p>
          <a:p>
            <a:pPr marL="360000" lvl="0" indent="-228600" rtl="0">
              <a:spcBef>
                <a:spcPts val="0"/>
              </a:spcBef>
              <a:spcAft>
                <a:spcPts val="0"/>
              </a:spcAft>
              <a:buChar char="-"/>
            </a:pPr>
            <a:r>
              <a:rPr lang="pt-BR" dirty="0" err="1"/>
              <a:t>JavaScript</a:t>
            </a:r>
            <a:endParaRPr lang="pt-BR" dirty="0"/>
          </a:p>
          <a:p>
            <a:pPr marL="360000" lvl="0" indent="-228600" rtl="0">
              <a:spcBef>
                <a:spcPts val="0"/>
              </a:spcBef>
              <a:spcAft>
                <a:spcPts val="0"/>
              </a:spcAft>
              <a:buChar char="-"/>
            </a:pPr>
            <a:r>
              <a:rPr lang="pt-BR" dirty="0" err="1"/>
              <a:t>ECMAScript</a:t>
            </a:r>
            <a:endParaRPr lang="pt-BR" dirty="0"/>
          </a:p>
          <a:p>
            <a:pPr marL="360000" lvl="0" indent="-228600" rtl="0">
              <a:spcBef>
                <a:spcPts val="0"/>
              </a:spcBef>
              <a:spcAft>
                <a:spcPts val="0"/>
              </a:spcAft>
              <a:buChar char="-"/>
            </a:pPr>
            <a:r>
              <a:rPr lang="pt-BR" dirty="0"/>
              <a:t>https://github.com/tc39/ecma262</a:t>
            </a:r>
          </a:p>
        </p:txBody>
      </p:sp>
      <p:sp>
        <p:nvSpPr>
          <p:cNvPr id="170" name="Shape 170"/>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O que é Javascript</a:t>
            </a:r>
          </a:p>
        </p:txBody>
      </p:sp>
      <p:pic>
        <p:nvPicPr>
          <p:cNvPr id="171" name="Shape 171" descr="brendan-eich.png"/>
          <p:cNvPicPr preferRelativeResize="0"/>
          <p:nvPr/>
        </p:nvPicPr>
        <p:blipFill>
          <a:blip r:embed="rId3">
            <a:alphaModFix amt="69000"/>
          </a:blip>
          <a:stretch>
            <a:fillRect/>
          </a:stretch>
        </p:blipFill>
        <p:spPr>
          <a:xfrm>
            <a:off x="4862425" y="1681097"/>
            <a:ext cx="4281574" cy="3486750"/>
          </a:xfrm>
          <a:prstGeom prst="rect">
            <a:avLst/>
          </a:prstGeom>
          <a:noFill/>
          <a:ln>
            <a:noFill/>
          </a:ln>
        </p:spPr>
      </p:pic>
      <p:cxnSp>
        <p:nvCxnSpPr>
          <p:cNvPr id="172" name="Shape 172"/>
          <p:cNvCxnSpPr/>
          <p:nvPr/>
        </p:nvCxnSpPr>
        <p:spPr>
          <a:xfrm>
            <a:off x="2525900" y="2201325"/>
            <a:ext cx="3039300" cy="1087200"/>
          </a:xfrm>
          <a:prstGeom prst="straightConnector1">
            <a:avLst/>
          </a:prstGeom>
          <a:noFill/>
          <a:ln w="114300"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par>
                                <p:cTn id="8" presetID="10" presetClass="entr" presetSubtype="0"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10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69">
                                            <p:txEl>
                                              <p:pRg st="0" end="0"/>
                                            </p:txEl>
                                          </p:spTgt>
                                        </p:tgtEl>
                                        <p:attrNameLst>
                                          <p:attrName>style.visibility</p:attrName>
                                        </p:attrNameLst>
                                      </p:cBhvr>
                                      <p:to>
                                        <p:strVal val="visible"/>
                                      </p:to>
                                    </p:set>
                                    <p:anim calcmode="lin" valueType="num">
                                      <p:cBhvr additive="base">
                                        <p:cTn id="15" dur="1000"/>
                                        <p:tgtEl>
                                          <p:spTgt spid="16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69">
                                            <p:txEl>
                                              <p:pRg st="1" end="1"/>
                                            </p:txEl>
                                          </p:spTgt>
                                        </p:tgtEl>
                                        <p:attrNameLst>
                                          <p:attrName>style.visibility</p:attrName>
                                        </p:attrNameLst>
                                      </p:cBhvr>
                                      <p:to>
                                        <p:strVal val="visible"/>
                                      </p:to>
                                    </p:set>
                                    <p:anim calcmode="lin" valueType="num">
                                      <p:cBhvr additive="base">
                                        <p:cTn id="20" dur="1000"/>
                                        <p:tgtEl>
                                          <p:spTgt spid="16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9">
                                            <p:txEl>
                                              <p:pRg st="2" end="2"/>
                                            </p:txEl>
                                          </p:spTgt>
                                        </p:tgtEl>
                                        <p:attrNameLst>
                                          <p:attrName>style.visibility</p:attrName>
                                        </p:attrNameLst>
                                      </p:cBhvr>
                                      <p:to>
                                        <p:strVal val="visible"/>
                                      </p:to>
                                    </p:set>
                                    <p:anim calcmode="lin" valueType="num">
                                      <p:cBhvr additive="base">
                                        <p:cTn id="25" dur="1000"/>
                                        <p:tgtEl>
                                          <p:spTgt spid="16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69">
                                            <p:txEl>
                                              <p:pRg st="3" end="3"/>
                                            </p:txEl>
                                          </p:spTgt>
                                        </p:tgtEl>
                                        <p:attrNameLst>
                                          <p:attrName>style.visibility</p:attrName>
                                        </p:attrNameLst>
                                      </p:cBhvr>
                                      <p:to>
                                        <p:strVal val="visible"/>
                                      </p:to>
                                    </p:set>
                                    <p:anim calcmode="lin" valueType="num">
                                      <p:cBhvr additive="base">
                                        <p:cTn id="30" dur="1000"/>
                                        <p:tgtEl>
                                          <p:spTgt spid="16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69">
                                            <p:txEl>
                                              <p:pRg st="4" end="4"/>
                                            </p:txEl>
                                          </p:spTgt>
                                        </p:tgtEl>
                                        <p:attrNameLst>
                                          <p:attrName>style.visibility</p:attrName>
                                        </p:attrNameLst>
                                      </p:cBhvr>
                                      <p:to>
                                        <p:strVal val="visible"/>
                                      </p:to>
                                    </p:set>
                                    <p:anim calcmode="lin" valueType="num">
                                      <p:cBhvr additive="base">
                                        <p:cTn id="35" dur="1000"/>
                                        <p:tgtEl>
                                          <p:spTgt spid="16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69">
                                            <p:txEl>
                                              <p:pRg st="5" end="5"/>
                                            </p:txEl>
                                          </p:spTgt>
                                        </p:tgtEl>
                                        <p:attrNameLst>
                                          <p:attrName>style.visibility</p:attrName>
                                        </p:attrNameLst>
                                      </p:cBhvr>
                                      <p:to>
                                        <p:strVal val="visible"/>
                                      </p:to>
                                    </p:set>
                                    <p:anim calcmode="lin" valueType="num">
                                      <p:cBhvr additive="base">
                                        <p:cTn id="40" dur="1000"/>
                                        <p:tgtEl>
                                          <p:spTgt spid="16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69">
                                            <p:txEl>
                                              <p:pRg st="6" end="6"/>
                                            </p:txEl>
                                          </p:spTgt>
                                        </p:tgtEl>
                                        <p:attrNameLst>
                                          <p:attrName>style.visibility</p:attrName>
                                        </p:attrNameLst>
                                      </p:cBhvr>
                                      <p:to>
                                        <p:strVal val="visible"/>
                                      </p:to>
                                    </p:set>
                                    <p:anim calcmode="lin" valueType="num">
                                      <p:cBhvr additive="base">
                                        <p:cTn id="45" dur="1000"/>
                                        <p:tgtEl>
                                          <p:spTgt spid="16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0"/>
              </a:spcAft>
              <a:buChar char="-"/>
            </a:pPr>
            <a:r>
              <a:rPr lang="pt-BR"/>
              <a:t>Inicialmente </a:t>
            </a:r>
            <a:r>
              <a:rPr lang="pt-BR" dirty="0" err="1"/>
              <a:t>client-side</a:t>
            </a:r>
            <a:endParaRPr lang="pt-BR" dirty="0"/>
          </a:p>
          <a:p>
            <a:pPr marL="360000" lvl="0" indent="-228600" rtl="0">
              <a:spcBef>
                <a:spcPts val="0"/>
              </a:spcBef>
              <a:spcAft>
                <a:spcPts val="0"/>
              </a:spcAft>
              <a:buChar char="-"/>
            </a:pPr>
            <a:r>
              <a:rPr lang="pt-BR" dirty="0"/>
              <a:t>V8</a:t>
            </a:r>
          </a:p>
          <a:p>
            <a:pPr marL="360000" lvl="0" indent="-228600" rtl="0">
              <a:spcBef>
                <a:spcPts val="0"/>
              </a:spcBef>
              <a:spcAft>
                <a:spcPts val="0"/>
              </a:spcAft>
              <a:buChar char="-"/>
            </a:pPr>
            <a:r>
              <a:rPr lang="pt-BR" dirty="0"/>
              <a:t>Interpretada</a:t>
            </a:r>
          </a:p>
          <a:p>
            <a:pPr marL="360000" lvl="0" indent="-228600" rtl="0">
              <a:spcBef>
                <a:spcPts val="0"/>
              </a:spcBef>
              <a:spcAft>
                <a:spcPts val="0"/>
              </a:spcAft>
              <a:buChar char="-"/>
            </a:pPr>
            <a:r>
              <a:rPr lang="pt-BR" dirty="0"/>
              <a:t>Imperativa</a:t>
            </a:r>
          </a:p>
          <a:p>
            <a:pPr marL="360000" lvl="0" indent="-228600" rtl="0">
              <a:spcBef>
                <a:spcPts val="0"/>
              </a:spcBef>
              <a:spcAft>
                <a:spcPts val="0"/>
              </a:spcAft>
              <a:buChar char="-"/>
            </a:pPr>
            <a:r>
              <a:rPr lang="pt-BR" dirty="0" err="1"/>
              <a:t>Tipagem</a:t>
            </a:r>
            <a:r>
              <a:rPr lang="pt-BR" dirty="0"/>
              <a:t> dinâmica</a:t>
            </a:r>
          </a:p>
          <a:p>
            <a:pPr marL="360000" lvl="0" indent="-228600" rtl="0">
              <a:spcBef>
                <a:spcPts val="0"/>
              </a:spcBef>
              <a:spcAft>
                <a:spcPts val="0"/>
              </a:spcAft>
              <a:buChar char="-"/>
            </a:pPr>
            <a:r>
              <a:rPr lang="pt-BR" dirty="0"/>
              <a:t>Funções de primeira classe</a:t>
            </a:r>
          </a:p>
          <a:p>
            <a:pPr marL="360000" lvl="0" indent="-228600" rtl="0">
              <a:spcBef>
                <a:spcPts val="0"/>
              </a:spcBef>
              <a:spcAft>
                <a:spcPts val="0"/>
              </a:spcAft>
              <a:buChar char="-"/>
            </a:pPr>
            <a:r>
              <a:rPr lang="pt-BR" dirty="0"/>
              <a:t>Funções aninhadas</a:t>
            </a:r>
          </a:p>
          <a:p>
            <a:pPr marL="360000" lvl="0" indent="-228600" rtl="0">
              <a:spcBef>
                <a:spcPts val="0"/>
              </a:spcBef>
              <a:spcAft>
                <a:spcPts val="0"/>
              </a:spcAft>
              <a:buChar char="-"/>
            </a:pPr>
            <a:r>
              <a:rPr lang="pt-BR" dirty="0"/>
              <a:t>Baseada em objetos</a:t>
            </a:r>
          </a:p>
        </p:txBody>
      </p:sp>
      <p:sp>
        <p:nvSpPr>
          <p:cNvPr id="178" name="Shape 178"/>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O que é Javascript</a:t>
            </a:r>
          </a:p>
        </p:txBody>
      </p:sp>
      <p:pic>
        <p:nvPicPr>
          <p:cNvPr id="179" name="Shape 179" descr="bQsnbQs.gif"/>
          <p:cNvPicPr preferRelativeResize="0"/>
          <p:nvPr/>
        </p:nvPicPr>
        <p:blipFill>
          <a:blip r:embed="rId3">
            <a:alphaModFix/>
          </a:blip>
          <a:stretch>
            <a:fillRect/>
          </a:stretch>
        </p:blipFill>
        <p:spPr>
          <a:xfrm>
            <a:off x="5920850" y="444975"/>
            <a:ext cx="2737500" cy="27378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anim calcmode="lin" valueType="num">
                                      <p:cBhvr additive="base">
                                        <p:cTn id="7" dur="1000"/>
                                        <p:tgtEl>
                                          <p:spTgt spid="1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7">
                                            <p:txEl>
                                              <p:pRg st="1" end="1"/>
                                            </p:txEl>
                                          </p:spTgt>
                                        </p:tgtEl>
                                        <p:attrNameLst>
                                          <p:attrName>style.visibility</p:attrName>
                                        </p:attrNameLst>
                                      </p:cBhvr>
                                      <p:to>
                                        <p:strVal val="visible"/>
                                      </p:to>
                                    </p:set>
                                    <p:anim calcmode="lin" valueType="num">
                                      <p:cBhvr additive="base">
                                        <p:cTn id="12" dur="1000"/>
                                        <p:tgtEl>
                                          <p:spTgt spid="17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7">
                                            <p:txEl>
                                              <p:pRg st="2" end="2"/>
                                            </p:txEl>
                                          </p:spTgt>
                                        </p:tgtEl>
                                        <p:attrNameLst>
                                          <p:attrName>style.visibility</p:attrName>
                                        </p:attrNameLst>
                                      </p:cBhvr>
                                      <p:to>
                                        <p:strVal val="visible"/>
                                      </p:to>
                                    </p:set>
                                    <p:anim calcmode="lin" valueType="num">
                                      <p:cBhvr additive="base">
                                        <p:cTn id="17" dur="1000"/>
                                        <p:tgtEl>
                                          <p:spTgt spid="17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77">
                                            <p:txEl>
                                              <p:pRg st="3" end="3"/>
                                            </p:txEl>
                                          </p:spTgt>
                                        </p:tgtEl>
                                        <p:attrNameLst>
                                          <p:attrName>style.visibility</p:attrName>
                                        </p:attrNameLst>
                                      </p:cBhvr>
                                      <p:to>
                                        <p:strVal val="visible"/>
                                      </p:to>
                                    </p:set>
                                    <p:anim calcmode="lin" valueType="num">
                                      <p:cBhvr additive="base">
                                        <p:cTn id="22" dur="1000"/>
                                        <p:tgtEl>
                                          <p:spTgt spid="1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77">
                                            <p:txEl>
                                              <p:pRg st="4" end="4"/>
                                            </p:txEl>
                                          </p:spTgt>
                                        </p:tgtEl>
                                        <p:attrNameLst>
                                          <p:attrName>style.visibility</p:attrName>
                                        </p:attrNameLst>
                                      </p:cBhvr>
                                      <p:to>
                                        <p:strVal val="visible"/>
                                      </p:to>
                                    </p:set>
                                    <p:anim calcmode="lin" valueType="num">
                                      <p:cBhvr additive="base">
                                        <p:cTn id="27" dur="1000"/>
                                        <p:tgtEl>
                                          <p:spTgt spid="1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7">
                                            <p:txEl>
                                              <p:pRg st="5" end="5"/>
                                            </p:txEl>
                                          </p:spTgt>
                                        </p:tgtEl>
                                        <p:attrNameLst>
                                          <p:attrName>style.visibility</p:attrName>
                                        </p:attrNameLst>
                                      </p:cBhvr>
                                      <p:to>
                                        <p:strVal val="visible"/>
                                      </p:to>
                                    </p:set>
                                    <p:anim calcmode="lin" valueType="num">
                                      <p:cBhvr additive="base">
                                        <p:cTn id="32" dur="1000"/>
                                        <p:tgtEl>
                                          <p:spTgt spid="1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7">
                                            <p:txEl>
                                              <p:pRg st="6" end="6"/>
                                            </p:txEl>
                                          </p:spTgt>
                                        </p:tgtEl>
                                        <p:attrNameLst>
                                          <p:attrName>style.visibility</p:attrName>
                                        </p:attrNameLst>
                                      </p:cBhvr>
                                      <p:to>
                                        <p:strVal val="visible"/>
                                      </p:to>
                                    </p:set>
                                    <p:anim calcmode="lin" valueType="num">
                                      <p:cBhvr additive="base">
                                        <p:cTn id="37" dur="1000"/>
                                        <p:tgtEl>
                                          <p:spTgt spid="17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77">
                                            <p:txEl>
                                              <p:pRg st="7" end="7"/>
                                            </p:txEl>
                                          </p:spTgt>
                                        </p:tgtEl>
                                        <p:attrNameLst>
                                          <p:attrName>style.visibility</p:attrName>
                                        </p:attrNameLst>
                                      </p:cBhvr>
                                      <p:to>
                                        <p:strVal val="visible"/>
                                      </p:to>
                                    </p:set>
                                    <p:anim calcmode="lin" valueType="num">
                                      <p:cBhvr additive="base">
                                        <p:cTn id="42" dur="1000"/>
                                        <p:tgtEl>
                                          <p:spTgt spid="17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0"/>
              </a:spcAft>
              <a:buChar char="-"/>
            </a:pPr>
            <a:r>
              <a:rPr lang="pt-BR"/>
              <a:t>String</a:t>
            </a:r>
          </a:p>
          <a:p>
            <a:pPr marL="360000" lvl="0" indent="-228600" rtl="0">
              <a:spcBef>
                <a:spcPts val="0"/>
              </a:spcBef>
              <a:spcAft>
                <a:spcPts val="0"/>
              </a:spcAft>
              <a:buChar char="-"/>
            </a:pPr>
            <a:r>
              <a:rPr lang="pt-BR"/>
              <a:t>Number</a:t>
            </a:r>
          </a:p>
          <a:p>
            <a:pPr marL="360000" lvl="0" indent="-228600" rtl="0">
              <a:spcBef>
                <a:spcPts val="0"/>
              </a:spcBef>
              <a:spcAft>
                <a:spcPts val="0"/>
              </a:spcAft>
              <a:buChar char="-"/>
            </a:pPr>
            <a:r>
              <a:rPr lang="pt-BR"/>
              <a:t>Bool</a:t>
            </a:r>
          </a:p>
          <a:p>
            <a:pPr marL="360000" lvl="0" indent="-228600" rtl="0">
              <a:spcBef>
                <a:spcPts val="0"/>
              </a:spcBef>
              <a:spcAft>
                <a:spcPts val="0"/>
              </a:spcAft>
              <a:buChar char="-"/>
            </a:pPr>
            <a:r>
              <a:rPr lang="pt-BR"/>
              <a:t>Objetos</a:t>
            </a:r>
          </a:p>
          <a:p>
            <a:pPr marL="360000" lvl="0" indent="-228600" rtl="0">
              <a:spcBef>
                <a:spcPts val="0"/>
              </a:spcBef>
              <a:spcAft>
                <a:spcPts val="0"/>
              </a:spcAft>
              <a:buChar char="-"/>
            </a:pPr>
            <a:r>
              <a:rPr lang="pt-BR"/>
              <a:t>Arrays</a:t>
            </a:r>
          </a:p>
          <a:p>
            <a:pPr marL="360000" lvl="0" indent="-228600" rtl="0">
              <a:spcBef>
                <a:spcPts val="0"/>
              </a:spcBef>
              <a:spcAft>
                <a:spcPts val="0"/>
              </a:spcAft>
              <a:buChar char="-"/>
            </a:pPr>
            <a:r>
              <a:rPr lang="pt-BR"/>
              <a:t>Functions</a:t>
            </a:r>
          </a:p>
          <a:p>
            <a:pPr marL="360000" lvl="0" indent="-228600" rtl="0">
              <a:spcBef>
                <a:spcPts val="0"/>
              </a:spcBef>
              <a:spcAft>
                <a:spcPts val="0"/>
              </a:spcAft>
              <a:buChar char="-"/>
            </a:pPr>
            <a:r>
              <a:rPr lang="pt-BR"/>
              <a:t>Null vs Undefined</a:t>
            </a:r>
          </a:p>
        </p:txBody>
      </p:sp>
      <p:sp>
        <p:nvSpPr>
          <p:cNvPr id="185" name="Shape 185"/>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Variáveis</a:t>
            </a:r>
          </a:p>
        </p:txBody>
      </p:sp>
      <p:pic>
        <p:nvPicPr>
          <p:cNvPr id="186" name="Shape 186" descr="cachorro-sorri-gif.gif"/>
          <p:cNvPicPr preferRelativeResize="0"/>
          <p:nvPr/>
        </p:nvPicPr>
        <p:blipFill>
          <a:blip r:embed="rId3">
            <a:alphaModFix/>
          </a:blip>
          <a:stretch>
            <a:fillRect/>
          </a:stretch>
        </p:blipFill>
        <p:spPr>
          <a:xfrm>
            <a:off x="5925325" y="445024"/>
            <a:ext cx="2737500" cy="27378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 calcmode="lin" valueType="num">
                                      <p:cBhvr additive="base">
                                        <p:cTn id="7" dur="1000"/>
                                        <p:tgtEl>
                                          <p:spTgt spid="1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4">
                                            <p:txEl>
                                              <p:pRg st="1" end="1"/>
                                            </p:txEl>
                                          </p:spTgt>
                                        </p:tgtEl>
                                        <p:attrNameLst>
                                          <p:attrName>style.visibility</p:attrName>
                                        </p:attrNameLst>
                                      </p:cBhvr>
                                      <p:to>
                                        <p:strVal val="visible"/>
                                      </p:to>
                                    </p:set>
                                    <p:anim calcmode="lin" valueType="num">
                                      <p:cBhvr additive="base">
                                        <p:cTn id="12" dur="1000"/>
                                        <p:tgtEl>
                                          <p:spTgt spid="18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4">
                                            <p:txEl>
                                              <p:pRg st="2" end="2"/>
                                            </p:txEl>
                                          </p:spTgt>
                                        </p:tgtEl>
                                        <p:attrNameLst>
                                          <p:attrName>style.visibility</p:attrName>
                                        </p:attrNameLst>
                                      </p:cBhvr>
                                      <p:to>
                                        <p:strVal val="visible"/>
                                      </p:to>
                                    </p:set>
                                    <p:anim calcmode="lin" valueType="num">
                                      <p:cBhvr additive="base">
                                        <p:cTn id="17" dur="1000"/>
                                        <p:tgtEl>
                                          <p:spTgt spid="18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4">
                                            <p:txEl>
                                              <p:pRg st="3" end="3"/>
                                            </p:txEl>
                                          </p:spTgt>
                                        </p:tgtEl>
                                        <p:attrNameLst>
                                          <p:attrName>style.visibility</p:attrName>
                                        </p:attrNameLst>
                                      </p:cBhvr>
                                      <p:to>
                                        <p:strVal val="visible"/>
                                      </p:to>
                                    </p:set>
                                    <p:anim calcmode="lin" valueType="num">
                                      <p:cBhvr additive="base">
                                        <p:cTn id="22" dur="1000"/>
                                        <p:tgtEl>
                                          <p:spTgt spid="18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4">
                                            <p:txEl>
                                              <p:pRg st="4" end="4"/>
                                            </p:txEl>
                                          </p:spTgt>
                                        </p:tgtEl>
                                        <p:attrNameLst>
                                          <p:attrName>style.visibility</p:attrName>
                                        </p:attrNameLst>
                                      </p:cBhvr>
                                      <p:to>
                                        <p:strVal val="visible"/>
                                      </p:to>
                                    </p:set>
                                    <p:anim calcmode="lin" valueType="num">
                                      <p:cBhvr additive="base">
                                        <p:cTn id="27" dur="1000"/>
                                        <p:tgtEl>
                                          <p:spTgt spid="18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4">
                                            <p:txEl>
                                              <p:pRg st="5" end="5"/>
                                            </p:txEl>
                                          </p:spTgt>
                                        </p:tgtEl>
                                        <p:attrNameLst>
                                          <p:attrName>style.visibility</p:attrName>
                                        </p:attrNameLst>
                                      </p:cBhvr>
                                      <p:to>
                                        <p:strVal val="visible"/>
                                      </p:to>
                                    </p:set>
                                    <p:anim calcmode="lin" valueType="num">
                                      <p:cBhvr additive="base">
                                        <p:cTn id="32" dur="1000"/>
                                        <p:tgtEl>
                                          <p:spTgt spid="18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4">
                                            <p:txEl>
                                              <p:pRg st="6" end="6"/>
                                            </p:txEl>
                                          </p:spTgt>
                                        </p:tgtEl>
                                        <p:attrNameLst>
                                          <p:attrName>style.visibility</p:attrName>
                                        </p:attrNameLst>
                                      </p:cBhvr>
                                      <p:to>
                                        <p:strVal val="visible"/>
                                      </p:to>
                                    </p:set>
                                    <p:anim calcmode="lin" valueType="num">
                                      <p:cBhvr additive="base">
                                        <p:cTn id="37" dur="1000"/>
                                        <p:tgtEl>
                                          <p:spTgt spid="18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pt-BR"/>
              <a:t>Rafael Pinho</a:t>
            </a:r>
          </a:p>
        </p:txBody>
      </p:sp>
      <p:sp>
        <p:nvSpPr>
          <p:cNvPr id="75" name="Shape 75"/>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600"/>
              </a:spcAft>
              <a:buChar char="-"/>
            </a:pPr>
            <a:r>
              <a:rPr lang="pt-BR" dirty="0"/>
              <a:t>Ciência da Computação</a:t>
            </a:r>
          </a:p>
          <a:p>
            <a:pPr marL="360000" lvl="0" indent="-228600" rtl="0">
              <a:spcBef>
                <a:spcPts val="0"/>
              </a:spcBef>
              <a:spcAft>
                <a:spcPts val="600"/>
              </a:spcAft>
              <a:buChar char="-"/>
            </a:pPr>
            <a:r>
              <a:rPr lang="pt-BR" dirty="0"/>
              <a:t>MBA Arquitetura de Software</a:t>
            </a:r>
          </a:p>
          <a:p>
            <a:pPr marL="360000" lvl="0" indent="-228600" rtl="0">
              <a:spcBef>
                <a:spcPts val="0"/>
              </a:spcBef>
              <a:spcAft>
                <a:spcPts val="600"/>
              </a:spcAft>
              <a:buChar char="-"/>
            </a:pPr>
            <a:r>
              <a:rPr lang="pt-BR" dirty="0"/>
              <a:t>MCP - Microsoft </a:t>
            </a:r>
            <a:r>
              <a:rPr lang="pt-BR" dirty="0" err="1"/>
              <a:t>Certified</a:t>
            </a:r>
            <a:r>
              <a:rPr lang="pt-BR" dirty="0"/>
              <a:t> Professional</a:t>
            </a:r>
          </a:p>
          <a:p>
            <a:pPr marL="360000" lvl="0" indent="-228600" rtl="0">
              <a:spcBef>
                <a:spcPts val="0"/>
              </a:spcBef>
              <a:spcAft>
                <a:spcPts val="600"/>
              </a:spcAft>
              <a:buChar char="-"/>
            </a:pPr>
            <a:r>
              <a:rPr lang="pt-BR" dirty="0"/>
              <a:t>TDC São Paulo</a:t>
            </a:r>
          </a:p>
          <a:p>
            <a:pPr marL="360000" lvl="0" indent="-228600" rtl="0">
              <a:spcBef>
                <a:spcPts val="0"/>
              </a:spcBef>
              <a:spcAft>
                <a:spcPts val="600"/>
              </a:spcAft>
              <a:buChar char="-"/>
            </a:pPr>
            <a:r>
              <a:rPr lang="pt-BR" dirty="0"/>
              <a:t>Desenvolvedor de Software</a:t>
            </a:r>
          </a:p>
          <a:p>
            <a:pPr marL="360000" lvl="0" indent="-228600" rtl="0">
              <a:spcBef>
                <a:spcPts val="0"/>
              </a:spcBef>
              <a:spcAft>
                <a:spcPts val="600"/>
              </a:spcAft>
              <a:buChar char="-"/>
            </a:pPr>
            <a:r>
              <a:rPr lang="pt-BR" dirty="0"/>
              <a:t>Engenharia </a:t>
            </a:r>
            <a:r>
              <a:rPr lang="pt-BR" dirty="0" err="1"/>
              <a:t>Solutions</a:t>
            </a:r>
            <a:r>
              <a:rPr lang="pt-BR" dirty="0"/>
              <a:t> - Franca, SP</a:t>
            </a:r>
          </a:p>
        </p:txBody>
      </p:sp>
      <p:pic>
        <p:nvPicPr>
          <p:cNvPr id="76" name="Shape 76" descr="oie_jpg.png"/>
          <p:cNvPicPr preferRelativeResize="0"/>
          <p:nvPr/>
        </p:nvPicPr>
        <p:blipFill rotWithShape="1">
          <a:blip r:embed="rId3">
            <a:alphaModFix/>
          </a:blip>
          <a:srcRect l="9"/>
          <a:stretch/>
        </p:blipFill>
        <p:spPr>
          <a:xfrm>
            <a:off x="5925325" y="445024"/>
            <a:ext cx="2737500" cy="273780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Shape 191" descr="giphy-downsized-large.gif"/>
          <p:cNvPicPr preferRelativeResize="0"/>
          <p:nvPr/>
        </p:nvPicPr>
        <p:blipFill rotWithShape="1">
          <a:blip r:embed="rId3">
            <a:alphaModFix/>
          </a:blip>
          <a:srcRect l="9876" r="10726"/>
          <a:stretch/>
        </p:blipFill>
        <p:spPr>
          <a:xfrm>
            <a:off x="3287700" y="0"/>
            <a:ext cx="5856300" cy="5143499"/>
          </a:xfrm>
          <a:prstGeom prst="rect">
            <a:avLst/>
          </a:prstGeom>
          <a:noFill/>
          <a:ln>
            <a:noFill/>
          </a:ln>
        </p:spPr>
      </p:pic>
      <p:sp>
        <p:nvSpPr>
          <p:cNvPr id="192" name="Shape 192"/>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pt-BR"/>
              <a:t>DEMO</a:t>
            </a:r>
          </a:p>
        </p:txBody>
      </p:sp>
      <p:sp>
        <p:nvSpPr>
          <p:cNvPr id="193" name="Shape 193"/>
          <p:cNvSpPr txBox="1">
            <a:spLocks noGrp="1"/>
          </p:cNvSpPr>
          <p:nvPr>
            <p:ph type="body" idx="1"/>
          </p:nvPr>
        </p:nvSpPr>
        <p:spPr>
          <a:xfrm>
            <a:off x="226075" y="1465800"/>
            <a:ext cx="2808000" cy="3163500"/>
          </a:xfrm>
          <a:prstGeom prst="rect">
            <a:avLst/>
          </a:prstGeom>
        </p:spPr>
        <p:txBody>
          <a:bodyPr lIns="91425" tIns="91425" rIns="91425" bIns="91425" anchor="t" anchorCtr="0">
            <a:noAutofit/>
          </a:bodyPr>
          <a:lstStyle/>
          <a:p>
            <a:pPr lvl="0" algn="just">
              <a:spcBef>
                <a:spcPts val="0"/>
              </a:spcBef>
              <a:buNone/>
            </a:pPr>
            <a:r>
              <a:rPr lang="pt-BR"/>
              <a:t>Como declarar e utilizar todos os tipos de variáveis presentes no JavaScript e trabalhar com as funções mais utilizadas de cada uma.</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String</a:t>
            </a:r>
          </a:p>
        </p:txBody>
      </p:sp>
      <p:pic>
        <p:nvPicPr>
          <p:cNvPr id="199" name="Shape 199"/>
          <p:cNvPicPr preferRelativeResize="0"/>
          <p:nvPr/>
        </p:nvPicPr>
        <p:blipFill>
          <a:blip r:embed="rId3">
            <a:alphaModFix/>
          </a:blip>
          <a:stretch>
            <a:fillRect/>
          </a:stretch>
        </p:blipFill>
        <p:spPr>
          <a:xfrm>
            <a:off x="1017700" y="1102924"/>
            <a:ext cx="6987675" cy="3451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Number</a:t>
            </a:r>
          </a:p>
        </p:txBody>
      </p:sp>
      <p:pic>
        <p:nvPicPr>
          <p:cNvPr id="205" name="Shape 205"/>
          <p:cNvPicPr preferRelativeResize="0"/>
          <p:nvPr/>
        </p:nvPicPr>
        <p:blipFill>
          <a:blip r:embed="rId3">
            <a:alphaModFix/>
          </a:blip>
          <a:stretch>
            <a:fillRect/>
          </a:stretch>
        </p:blipFill>
        <p:spPr>
          <a:xfrm>
            <a:off x="1547812" y="766762"/>
            <a:ext cx="6048375" cy="4219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Bool</a:t>
            </a:r>
          </a:p>
        </p:txBody>
      </p:sp>
      <p:pic>
        <p:nvPicPr>
          <p:cNvPr id="211" name="Shape 211"/>
          <p:cNvPicPr preferRelativeResize="0"/>
          <p:nvPr/>
        </p:nvPicPr>
        <p:blipFill>
          <a:blip r:embed="rId3">
            <a:alphaModFix/>
          </a:blip>
          <a:stretch>
            <a:fillRect/>
          </a:stretch>
        </p:blipFill>
        <p:spPr>
          <a:xfrm>
            <a:off x="1990725" y="966787"/>
            <a:ext cx="5162550" cy="3819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Object</a:t>
            </a:r>
          </a:p>
        </p:txBody>
      </p:sp>
      <p:pic>
        <p:nvPicPr>
          <p:cNvPr id="217" name="Shape 217"/>
          <p:cNvPicPr preferRelativeResize="0"/>
          <p:nvPr/>
        </p:nvPicPr>
        <p:blipFill>
          <a:blip r:embed="rId3">
            <a:alphaModFix/>
          </a:blip>
          <a:stretch>
            <a:fillRect/>
          </a:stretch>
        </p:blipFill>
        <p:spPr>
          <a:xfrm>
            <a:off x="1819275" y="957262"/>
            <a:ext cx="5505450" cy="3838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Array</a:t>
            </a:r>
          </a:p>
        </p:txBody>
      </p:sp>
      <p:pic>
        <p:nvPicPr>
          <p:cNvPr id="223" name="Shape 223"/>
          <p:cNvPicPr preferRelativeResize="0"/>
          <p:nvPr/>
        </p:nvPicPr>
        <p:blipFill>
          <a:blip r:embed="rId3">
            <a:alphaModFix/>
          </a:blip>
          <a:stretch>
            <a:fillRect/>
          </a:stretch>
        </p:blipFill>
        <p:spPr>
          <a:xfrm>
            <a:off x="1476375" y="1266825"/>
            <a:ext cx="6191250" cy="2914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“null” e “undefined”</a:t>
            </a:r>
          </a:p>
        </p:txBody>
      </p:sp>
      <p:pic>
        <p:nvPicPr>
          <p:cNvPr id="229" name="Shape 229"/>
          <p:cNvPicPr preferRelativeResize="0"/>
          <p:nvPr/>
        </p:nvPicPr>
        <p:blipFill>
          <a:blip r:embed="rId3">
            <a:alphaModFix/>
          </a:blip>
          <a:stretch>
            <a:fillRect/>
          </a:stretch>
        </p:blipFill>
        <p:spPr>
          <a:xfrm>
            <a:off x="1981200" y="1452562"/>
            <a:ext cx="5181600" cy="2238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Function</a:t>
            </a:r>
          </a:p>
        </p:txBody>
      </p:sp>
      <p:pic>
        <p:nvPicPr>
          <p:cNvPr id="235" name="Shape 235"/>
          <p:cNvPicPr preferRelativeResize="0"/>
          <p:nvPr/>
        </p:nvPicPr>
        <p:blipFill>
          <a:blip r:embed="rId3">
            <a:alphaModFix/>
          </a:blip>
          <a:stretch>
            <a:fillRect/>
          </a:stretch>
        </p:blipFill>
        <p:spPr>
          <a:xfrm>
            <a:off x="2671762" y="2014537"/>
            <a:ext cx="3800475" cy="1114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0"/>
              </a:spcAft>
              <a:buChar char="-"/>
            </a:pPr>
            <a:r>
              <a:rPr lang="pt-BR" dirty="0"/>
              <a:t>Métodos</a:t>
            </a:r>
          </a:p>
          <a:p>
            <a:pPr marL="360000" lvl="0" indent="-228600" rtl="0">
              <a:spcBef>
                <a:spcPts val="0"/>
              </a:spcBef>
              <a:spcAft>
                <a:spcPts val="0"/>
              </a:spcAft>
              <a:buChar char="-"/>
            </a:pPr>
            <a:r>
              <a:rPr lang="pt-BR" dirty="0"/>
              <a:t>Escopos</a:t>
            </a:r>
          </a:p>
          <a:p>
            <a:pPr marL="360000" lvl="0" indent="-228600" rtl="0">
              <a:spcBef>
                <a:spcPts val="0"/>
              </a:spcBef>
              <a:spcAft>
                <a:spcPts val="0"/>
              </a:spcAft>
              <a:buChar char="-"/>
            </a:pPr>
            <a:r>
              <a:rPr lang="pt-BR" dirty="0" err="1"/>
              <a:t>Callback</a:t>
            </a:r>
            <a:endParaRPr lang="pt-BR" dirty="0"/>
          </a:p>
          <a:p>
            <a:pPr marL="360000" lvl="0" indent="-228600" rtl="0">
              <a:spcBef>
                <a:spcPts val="0"/>
              </a:spcBef>
              <a:spcAft>
                <a:spcPts val="0"/>
              </a:spcAft>
              <a:buChar char="-"/>
            </a:pPr>
            <a:r>
              <a:rPr lang="pt-BR" dirty="0" err="1"/>
              <a:t>Arguments</a:t>
            </a:r>
            <a:endParaRPr lang="pt-BR" dirty="0"/>
          </a:p>
          <a:p>
            <a:pPr marL="360000" lvl="0" indent="-228600" rtl="0">
              <a:spcBef>
                <a:spcPts val="0"/>
              </a:spcBef>
              <a:spcAft>
                <a:spcPts val="0"/>
              </a:spcAft>
              <a:buChar char="-"/>
            </a:pPr>
            <a:r>
              <a:rPr lang="pt-BR" dirty="0" err="1"/>
              <a:t>Immediate</a:t>
            </a:r>
            <a:r>
              <a:rPr lang="pt-BR" dirty="0"/>
              <a:t> </a:t>
            </a:r>
            <a:r>
              <a:rPr lang="pt-BR" dirty="0" err="1"/>
              <a:t>Invoke</a:t>
            </a:r>
            <a:r>
              <a:rPr lang="pt-BR" dirty="0"/>
              <a:t> </a:t>
            </a:r>
            <a:r>
              <a:rPr lang="pt-BR" dirty="0" err="1"/>
              <a:t>Functions</a:t>
            </a:r>
            <a:endParaRPr lang="pt-BR" dirty="0"/>
          </a:p>
        </p:txBody>
      </p:sp>
      <p:sp>
        <p:nvSpPr>
          <p:cNvPr id="241" name="Shape 241"/>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Functions</a:t>
            </a:r>
          </a:p>
        </p:txBody>
      </p:sp>
      <p:pic>
        <p:nvPicPr>
          <p:cNvPr id="242" name="Shape 242" descr="gifstache-com_1194_1343333751.gif"/>
          <p:cNvPicPr preferRelativeResize="0"/>
          <p:nvPr/>
        </p:nvPicPr>
        <p:blipFill rotWithShape="1">
          <a:blip r:embed="rId3">
            <a:alphaModFix/>
          </a:blip>
          <a:srcRect l="11919" r="11919"/>
          <a:stretch/>
        </p:blipFill>
        <p:spPr>
          <a:xfrm>
            <a:off x="5925325" y="445024"/>
            <a:ext cx="2737500" cy="27378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 calcmode="lin" valueType="num">
                                      <p:cBhvr additive="base">
                                        <p:cTn id="7" dur="1000"/>
                                        <p:tgtEl>
                                          <p:spTgt spid="2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0">
                                            <p:txEl>
                                              <p:pRg st="1" end="1"/>
                                            </p:txEl>
                                          </p:spTgt>
                                        </p:tgtEl>
                                        <p:attrNameLst>
                                          <p:attrName>style.visibility</p:attrName>
                                        </p:attrNameLst>
                                      </p:cBhvr>
                                      <p:to>
                                        <p:strVal val="visible"/>
                                      </p:to>
                                    </p:set>
                                    <p:anim calcmode="lin" valueType="num">
                                      <p:cBhvr additive="base">
                                        <p:cTn id="12" dur="1000"/>
                                        <p:tgtEl>
                                          <p:spTgt spid="24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40">
                                            <p:txEl>
                                              <p:pRg st="2" end="2"/>
                                            </p:txEl>
                                          </p:spTgt>
                                        </p:tgtEl>
                                        <p:attrNameLst>
                                          <p:attrName>style.visibility</p:attrName>
                                        </p:attrNameLst>
                                      </p:cBhvr>
                                      <p:to>
                                        <p:strVal val="visible"/>
                                      </p:to>
                                    </p:set>
                                    <p:anim calcmode="lin" valueType="num">
                                      <p:cBhvr additive="base">
                                        <p:cTn id="17" dur="1000"/>
                                        <p:tgtEl>
                                          <p:spTgt spid="24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40">
                                            <p:txEl>
                                              <p:pRg st="3" end="3"/>
                                            </p:txEl>
                                          </p:spTgt>
                                        </p:tgtEl>
                                        <p:attrNameLst>
                                          <p:attrName>style.visibility</p:attrName>
                                        </p:attrNameLst>
                                      </p:cBhvr>
                                      <p:to>
                                        <p:strVal val="visible"/>
                                      </p:to>
                                    </p:set>
                                    <p:anim calcmode="lin" valueType="num">
                                      <p:cBhvr additive="base">
                                        <p:cTn id="22" dur="1000"/>
                                        <p:tgtEl>
                                          <p:spTgt spid="24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40">
                                            <p:txEl>
                                              <p:pRg st="4" end="4"/>
                                            </p:txEl>
                                          </p:spTgt>
                                        </p:tgtEl>
                                        <p:attrNameLst>
                                          <p:attrName>style.visibility</p:attrName>
                                        </p:attrNameLst>
                                      </p:cBhvr>
                                      <p:to>
                                        <p:strVal val="visible"/>
                                      </p:to>
                                    </p:set>
                                    <p:anim calcmode="lin" valueType="num">
                                      <p:cBhvr additive="base">
                                        <p:cTn id="27" dur="1000"/>
                                        <p:tgtEl>
                                          <p:spTgt spid="24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pt-BR"/>
              <a:t>DEMO</a:t>
            </a:r>
          </a:p>
        </p:txBody>
      </p:sp>
      <p:sp>
        <p:nvSpPr>
          <p:cNvPr id="248" name="Shape 248"/>
          <p:cNvSpPr txBox="1">
            <a:spLocks noGrp="1"/>
          </p:cNvSpPr>
          <p:nvPr>
            <p:ph type="body" idx="1"/>
          </p:nvPr>
        </p:nvSpPr>
        <p:spPr>
          <a:xfrm>
            <a:off x="226075" y="1465800"/>
            <a:ext cx="2808000" cy="3163500"/>
          </a:xfrm>
          <a:prstGeom prst="rect">
            <a:avLst/>
          </a:prstGeom>
        </p:spPr>
        <p:txBody>
          <a:bodyPr lIns="91425" tIns="91425" rIns="91425" bIns="91425" anchor="t" anchorCtr="0">
            <a:noAutofit/>
          </a:bodyPr>
          <a:lstStyle/>
          <a:p>
            <a:pPr lvl="0" algn="just" rtl="0">
              <a:spcBef>
                <a:spcPts val="0"/>
              </a:spcBef>
              <a:buNone/>
            </a:pPr>
            <a:r>
              <a:rPr lang="pt-BR"/>
              <a:t>Como utilizar functions no geral, desde um simples método até uma função auto executável com parâmetros dinâmicos ou não. Como trabalhar com “callbacks” e como evitar o famoso “callback hell”.</a:t>
            </a:r>
          </a:p>
        </p:txBody>
      </p:sp>
      <p:pic>
        <p:nvPicPr>
          <p:cNvPr id="249" name="Shape 249" descr="giphy.gif"/>
          <p:cNvPicPr preferRelativeResize="0"/>
          <p:nvPr/>
        </p:nvPicPr>
        <p:blipFill>
          <a:blip r:embed="rId3">
            <a:alphaModFix/>
          </a:blip>
          <a:stretch>
            <a:fillRect/>
          </a:stretch>
        </p:blipFill>
        <p:spPr>
          <a:xfrm>
            <a:off x="3273775" y="-2"/>
            <a:ext cx="5870224" cy="51435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pt-BR"/>
              <a:t>Lenon Bordini</a:t>
            </a:r>
          </a:p>
        </p:txBody>
      </p:sp>
      <p:sp>
        <p:nvSpPr>
          <p:cNvPr id="82" name="Shape 82"/>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600"/>
              </a:spcAft>
              <a:buChar char="-"/>
            </a:pPr>
            <a:r>
              <a:rPr lang="pt-BR" dirty="0"/>
              <a:t>Sistema de Informação</a:t>
            </a:r>
          </a:p>
          <a:p>
            <a:pPr marL="360000" lvl="0" indent="-228600" rtl="0">
              <a:spcBef>
                <a:spcPts val="0"/>
              </a:spcBef>
              <a:spcAft>
                <a:spcPts val="600"/>
              </a:spcAft>
              <a:buChar char="-"/>
            </a:pPr>
            <a:r>
              <a:rPr lang="pt-BR" dirty="0"/>
              <a:t>Desenvolvedor de Software</a:t>
            </a:r>
          </a:p>
          <a:p>
            <a:pPr marL="360000" lvl="0" indent="-228600" rtl="0">
              <a:spcBef>
                <a:spcPts val="0"/>
              </a:spcBef>
              <a:spcAft>
                <a:spcPts val="600"/>
              </a:spcAft>
              <a:buChar char="-"/>
            </a:pPr>
            <a:r>
              <a:rPr lang="pt-BR" dirty="0"/>
              <a:t>Engenharia </a:t>
            </a:r>
            <a:r>
              <a:rPr lang="pt-BR" dirty="0" err="1"/>
              <a:t>Solutions</a:t>
            </a:r>
            <a:r>
              <a:rPr lang="pt-BR" dirty="0"/>
              <a:t> - Franca, SP</a:t>
            </a:r>
          </a:p>
          <a:p>
            <a:pPr marL="360000" lvl="0" indent="-228600">
              <a:spcBef>
                <a:spcPts val="0"/>
              </a:spcBef>
              <a:spcAft>
                <a:spcPts val="600"/>
              </a:spcAft>
              <a:buChar char="-"/>
            </a:pPr>
            <a:r>
              <a:rPr lang="pt-BR" dirty="0"/>
              <a:t>MCP - Microsoft </a:t>
            </a:r>
            <a:r>
              <a:rPr lang="pt-BR" dirty="0" err="1"/>
              <a:t>Certified</a:t>
            </a:r>
            <a:r>
              <a:rPr lang="pt-BR" dirty="0"/>
              <a:t> Professional</a:t>
            </a:r>
          </a:p>
        </p:txBody>
      </p:sp>
      <p:pic>
        <p:nvPicPr>
          <p:cNvPr id="83" name="Shape 83" descr="P_20160416_170600_BF.jpg"/>
          <p:cNvPicPr preferRelativeResize="0"/>
          <p:nvPr/>
        </p:nvPicPr>
        <p:blipFill rotWithShape="1">
          <a:blip r:embed="rId3">
            <a:alphaModFix/>
          </a:blip>
          <a:srcRect t="700" b="700"/>
          <a:stretch/>
        </p:blipFill>
        <p:spPr>
          <a:xfrm>
            <a:off x="5925325" y="445024"/>
            <a:ext cx="2737500" cy="2737800"/>
          </a:xfrm>
          <a:prstGeom prst="ellipse">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Functions como métodos</a:t>
            </a:r>
          </a:p>
        </p:txBody>
      </p:sp>
      <p:pic>
        <p:nvPicPr>
          <p:cNvPr id="255" name="Shape 255"/>
          <p:cNvPicPr preferRelativeResize="0"/>
          <p:nvPr/>
        </p:nvPicPr>
        <p:blipFill>
          <a:blip r:embed="rId3">
            <a:alphaModFix/>
          </a:blip>
          <a:stretch>
            <a:fillRect/>
          </a:stretch>
        </p:blipFill>
        <p:spPr>
          <a:xfrm>
            <a:off x="571500" y="966787"/>
            <a:ext cx="8001000" cy="3819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Escopo</a:t>
            </a:r>
          </a:p>
        </p:txBody>
      </p:sp>
      <p:pic>
        <p:nvPicPr>
          <p:cNvPr id="261" name="Shape 261"/>
          <p:cNvPicPr preferRelativeResize="0"/>
          <p:nvPr/>
        </p:nvPicPr>
        <p:blipFill>
          <a:blip r:embed="rId3">
            <a:alphaModFix/>
          </a:blip>
          <a:stretch>
            <a:fillRect/>
          </a:stretch>
        </p:blipFill>
        <p:spPr>
          <a:xfrm>
            <a:off x="1223962" y="1004887"/>
            <a:ext cx="6696075" cy="3133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Callbacks</a:t>
            </a:r>
          </a:p>
        </p:txBody>
      </p:sp>
      <p:pic>
        <p:nvPicPr>
          <p:cNvPr id="267" name="Shape 267" descr="001.jpg"/>
          <p:cNvPicPr preferRelativeResize="0"/>
          <p:nvPr/>
        </p:nvPicPr>
        <p:blipFill rotWithShape="1">
          <a:blip r:embed="rId3">
            <a:alphaModFix/>
          </a:blip>
          <a:srcRect b="28155"/>
          <a:stretch/>
        </p:blipFill>
        <p:spPr>
          <a:xfrm>
            <a:off x="4980875" y="776100"/>
            <a:ext cx="4050225" cy="1632875"/>
          </a:xfrm>
          <a:prstGeom prst="rect">
            <a:avLst/>
          </a:prstGeom>
          <a:noFill/>
          <a:ln>
            <a:noFill/>
          </a:ln>
        </p:spPr>
      </p:pic>
      <p:pic>
        <p:nvPicPr>
          <p:cNvPr id="268" name="Shape 268" descr="introduo-ao-nodejs-fatec-sp-29-638.jpg (638×359) - Google Chrome.jpg"/>
          <p:cNvPicPr preferRelativeResize="0"/>
          <p:nvPr/>
        </p:nvPicPr>
        <p:blipFill>
          <a:blip r:embed="rId4">
            <a:alphaModFix/>
          </a:blip>
          <a:stretch>
            <a:fillRect/>
          </a:stretch>
        </p:blipFill>
        <p:spPr>
          <a:xfrm>
            <a:off x="4980874" y="2408980"/>
            <a:ext cx="4050225" cy="2596594"/>
          </a:xfrm>
          <a:prstGeom prst="rect">
            <a:avLst/>
          </a:prstGeom>
          <a:noFill/>
          <a:ln>
            <a:noFill/>
          </a:ln>
        </p:spPr>
      </p:pic>
      <p:pic>
        <p:nvPicPr>
          <p:cNvPr id="269" name="Shape 269"/>
          <p:cNvPicPr preferRelativeResize="0"/>
          <p:nvPr/>
        </p:nvPicPr>
        <p:blipFill>
          <a:blip r:embed="rId5">
            <a:alphaModFix/>
          </a:blip>
          <a:stretch>
            <a:fillRect/>
          </a:stretch>
        </p:blipFill>
        <p:spPr>
          <a:xfrm>
            <a:off x="497587" y="1403350"/>
            <a:ext cx="3971925" cy="2743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7"/>
                                        </p:tgtEl>
                                        <p:attrNameLst>
                                          <p:attrName>style.visibility</p:attrName>
                                        </p:attrNameLst>
                                      </p:cBhvr>
                                      <p:to>
                                        <p:strVal val="visible"/>
                                      </p:to>
                                    </p:set>
                                    <p:animEffect transition="in" filter="fade">
                                      <p:cBhvr>
                                        <p:cTn id="12" dur="1000"/>
                                        <p:tgtEl>
                                          <p:spTgt spid="2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8"/>
                                        </p:tgtEl>
                                        <p:attrNameLst>
                                          <p:attrName>style.visibility</p:attrName>
                                        </p:attrNameLst>
                                      </p:cBhvr>
                                      <p:to>
                                        <p:strVal val="visible"/>
                                      </p:to>
                                    </p:set>
                                    <p:animEffect transition="in" filter="fade">
                                      <p:cBhvr>
                                        <p:cTn id="17"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Arguments</a:t>
            </a:r>
          </a:p>
        </p:txBody>
      </p:sp>
      <p:pic>
        <p:nvPicPr>
          <p:cNvPr id="275" name="Shape 275"/>
          <p:cNvPicPr preferRelativeResize="0"/>
          <p:nvPr/>
        </p:nvPicPr>
        <p:blipFill>
          <a:blip r:embed="rId3">
            <a:alphaModFix/>
          </a:blip>
          <a:stretch>
            <a:fillRect/>
          </a:stretch>
        </p:blipFill>
        <p:spPr>
          <a:xfrm>
            <a:off x="1652587" y="871537"/>
            <a:ext cx="6143625" cy="3857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lgn="ctr" rtl="0">
              <a:spcBef>
                <a:spcPts val="0"/>
              </a:spcBef>
              <a:buNone/>
            </a:pPr>
            <a:r>
              <a:rPr lang="pt-BR"/>
              <a:t>Immediate Invoke Functions</a:t>
            </a:r>
          </a:p>
        </p:txBody>
      </p:sp>
      <p:pic>
        <p:nvPicPr>
          <p:cNvPr id="281" name="Shape 281"/>
          <p:cNvPicPr preferRelativeResize="0"/>
          <p:nvPr/>
        </p:nvPicPr>
        <p:blipFill>
          <a:blip r:embed="rId3">
            <a:alphaModFix/>
          </a:blip>
          <a:stretch>
            <a:fillRect/>
          </a:stretch>
        </p:blipFill>
        <p:spPr>
          <a:xfrm>
            <a:off x="1709737" y="1281112"/>
            <a:ext cx="5724525" cy="2733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1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JS em 2016</a:t>
            </a:r>
          </a:p>
        </p:txBody>
      </p:sp>
      <p:pic>
        <p:nvPicPr>
          <p:cNvPr id="287" name="Shape 287" descr="52453.png"/>
          <p:cNvPicPr preferRelativeResize="0"/>
          <p:nvPr/>
        </p:nvPicPr>
        <p:blipFill>
          <a:blip r:embed="rId3">
            <a:alphaModFix/>
          </a:blip>
          <a:stretch>
            <a:fillRect/>
          </a:stretch>
        </p:blipFill>
        <p:spPr>
          <a:xfrm>
            <a:off x="167925" y="1814700"/>
            <a:ext cx="2173099" cy="533974"/>
          </a:xfrm>
          <a:prstGeom prst="rect">
            <a:avLst/>
          </a:prstGeom>
          <a:noFill/>
          <a:ln>
            <a:noFill/>
          </a:ln>
        </p:spPr>
      </p:pic>
      <p:pic>
        <p:nvPicPr>
          <p:cNvPr id="288" name="Shape 288" descr="nodejs-new-pantone-black.png"/>
          <p:cNvPicPr preferRelativeResize="0"/>
          <p:nvPr/>
        </p:nvPicPr>
        <p:blipFill>
          <a:blip r:embed="rId4">
            <a:alphaModFix/>
          </a:blip>
          <a:stretch>
            <a:fillRect/>
          </a:stretch>
        </p:blipFill>
        <p:spPr>
          <a:xfrm>
            <a:off x="2544253" y="1781125"/>
            <a:ext cx="1681548" cy="1030099"/>
          </a:xfrm>
          <a:prstGeom prst="rect">
            <a:avLst/>
          </a:prstGeom>
          <a:noFill/>
          <a:ln>
            <a:noFill/>
          </a:ln>
        </p:spPr>
      </p:pic>
      <p:pic>
        <p:nvPicPr>
          <p:cNvPr id="289" name="Shape 289" descr="2000px-AngularJS_logo.svg.png"/>
          <p:cNvPicPr preferRelativeResize="0"/>
          <p:nvPr/>
        </p:nvPicPr>
        <p:blipFill>
          <a:blip r:embed="rId5">
            <a:alphaModFix/>
          </a:blip>
          <a:stretch>
            <a:fillRect/>
          </a:stretch>
        </p:blipFill>
        <p:spPr>
          <a:xfrm>
            <a:off x="91725" y="2504549"/>
            <a:ext cx="2737550" cy="728175"/>
          </a:xfrm>
          <a:prstGeom prst="rect">
            <a:avLst/>
          </a:prstGeom>
          <a:noFill/>
          <a:ln>
            <a:noFill/>
          </a:ln>
        </p:spPr>
      </p:pic>
      <p:pic>
        <p:nvPicPr>
          <p:cNvPr id="290" name="Shape 290" descr="1447587371javascript-frameworks-c-uwp-applications01-a-new-javascript-framework-is-coming.png"/>
          <p:cNvPicPr preferRelativeResize="0"/>
          <p:nvPr/>
        </p:nvPicPr>
        <p:blipFill>
          <a:blip r:embed="rId6">
            <a:alphaModFix/>
          </a:blip>
          <a:stretch>
            <a:fillRect/>
          </a:stretch>
        </p:blipFill>
        <p:spPr>
          <a:xfrm>
            <a:off x="5948275" y="2709350"/>
            <a:ext cx="3195575" cy="2434200"/>
          </a:xfrm>
          <a:prstGeom prst="flowChartProcess">
            <a:avLst/>
          </a:prstGeom>
          <a:noFill/>
          <a:ln w="9525" cap="flat" cmpd="sng">
            <a:solidFill>
              <a:srgbClr val="000000"/>
            </a:solidFill>
            <a:prstDash val="solid"/>
            <a:round/>
            <a:headEnd type="none" w="med" len="med"/>
            <a:tailEnd type="none" w="med" len="med"/>
          </a:ln>
        </p:spPr>
      </p:pic>
      <p:pic>
        <p:nvPicPr>
          <p:cNvPr id="291" name="Shape 291" descr="2000px-Ionic_Logo.svg.png"/>
          <p:cNvPicPr preferRelativeResize="0"/>
          <p:nvPr/>
        </p:nvPicPr>
        <p:blipFill>
          <a:blip r:embed="rId7">
            <a:alphaModFix/>
          </a:blip>
          <a:stretch>
            <a:fillRect/>
          </a:stretch>
        </p:blipFill>
        <p:spPr>
          <a:xfrm>
            <a:off x="167923" y="4401262"/>
            <a:ext cx="1996725" cy="693849"/>
          </a:xfrm>
          <a:prstGeom prst="rect">
            <a:avLst/>
          </a:prstGeom>
          <a:noFill/>
          <a:ln>
            <a:noFill/>
          </a:ln>
        </p:spPr>
      </p:pic>
      <p:pic>
        <p:nvPicPr>
          <p:cNvPr id="292" name="Shape 292" descr="categorielogo-5713d3560b152.png"/>
          <p:cNvPicPr preferRelativeResize="0"/>
          <p:nvPr/>
        </p:nvPicPr>
        <p:blipFill>
          <a:blip r:embed="rId8">
            <a:alphaModFix/>
          </a:blip>
          <a:stretch>
            <a:fillRect/>
          </a:stretch>
        </p:blipFill>
        <p:spPr>
          <a:xfrm>
            <a:off x="167925" y="3114687"/>
            <a:ext cx="1471125" cy="1471125"/>
          </a:xfrm>
          <a:prstGeom prst="rect">
            <a:avLst/>
          </a:prstGeom>
          <a:noFill/>
          <a:ln>
            <a:noFill/>
          </a:ln>
        </p:spPr>
      </p:pic>
      <p:pic>
        <p:nvPicPr>
          <p:cNvPr id="293" name="Shape 293" descr="mongo-logo.png"/>
          <p:cNvPicPr preferRelativeResize="0"/>
          <p:nvPr/>
        </p:nvPicPr>
        <p:blipFill>
          <a:blip r:embed="rId9">
            <a:alphaModFix/>
          </a:blip>
          <a:stretch>
            <a:fillRect/>
          </a:stretch>
        </p:blipFill>
        <p:spPr>
          <a:xfrm>
            <a:off x="2486575" y="3779725"/>
            <a:ext cx="1397175" cy="1397175"/>
          </a:xfrm>
          <a:prstGeom prst="rect">
            <a:avLst/>
          </a:prstGeom>
          <a:noFill/>
          <a:ln>
            <a:noFill/>
          </a:ln>
        </p:spPr>
      </p:pic>
      <p:pic>
        <p:nvPicPr>
          <p:cNvPr id="294" name="Shape 294" descr="react.png"/>
          <p:cNvPicPr preferRelativeResize="0"/>
          <p:nvPr/>
        </p:nvPicPr>
        <p:blipFill>
          <a:blip r:embed="rId10">
            <a:alphaModFix/>
          </a:blip>
          <a:stretch>
            <a:fillRect/>
          </a:stretch>
        </p:blipFill>
        <p:spPr>
          <a:xfrm>
            <a:off x="4352825" y="1891948"/>
            <a:ext cx="2616163" cy="728175"/>
          </a:xfrm>
          <a:prstGeom prst="rect">
            <a:avLst/>
          </a:prstGeom>
          <a:noFill/>
          <a:ln>
            <a:noFill/>
          </a:ln>
        </p:spPr>
      </p:pic>
      <p:pic>
        <p:nvPicPr>
          <p:cNvPr id="295" name="Shape 295" descr="backbone.png"/>
          <p:cNvPicPr preferRelativeResize="0"/>
          <p:nvPr/>
        </p:nvPicPr>
        <p:blipFill>
          <a:blip r:embed="rId11">
            <a:alphaModFix/>
          </a:blip>
          <a:stretch>
            <a:fillRect/>
          </a:stretch>
        </p:blipFill>
        <p:spPr>
          <a:xfrm>
            <a:off x="3072712" y="2935261"/>
            <a:ext cx="2737549" cy="487214"/>
          </a:xfrm>
          <a:prstGeom prst="rect">
            <a:avLst/>
          </a:prstGeom>
          <a:noFill/>
          <a:ln>
            <a:noFill/>
          </a:ln>
        </p:spPr>
      </p:pic>
      <p:pic>
        <p:nvPicPr>
          <p:cNvPr id="296" name="Shape 296" descr="weloveelectron.2a79900e9465.png"/>
          <p:cNvPicPr preferRelativeResize="0"/>
          <p:nvPr/>
        </p:nvPicPr>
        <p:blipFill rotWithShape="1">
          <a:blip r:embed="rId12">
            <a:alphaModFix/>
          </a:blip>
          <a:srcRect l="28652"/>
          <a:stretch/>
        </p:blipFill>
        <p:spPr>
          <a:xfrm>
            <a:off x="1639050" y="3474849"/>
            <a:ext cx="2271108" cy="487225"/>
          </a:xfrm>
          <a:prstGeom prst="rect">
            <a:avLst/>
          </a:prstGeom>
          <a:noFill/>
          <a:ln>
            <a:noFill/>
          </a:ln>
        </p:spPr>
      </p:pic>
      <p:pic>
        <p:nvPicPr>
          <p:cNvPr id="297" name="Shape 297" descr="KnockoutJS.png"/>
          <p:cNvPicPr preferRelativeResize="0"/>
          <p:nvPr/>
        </p:nvPicPr>
        <p:blipFill>
          <a:blip r:embed="rId13">
            <a:alphaModFix/>
          </a:blip>
          <a:stretch>
            <a:fillRect/>
          </a:stretch>
        </p:blipFill>
        <p:spPr>
          <a:xfrm>
            <a:off x="6840350" y="1891941"/>
            <a:ext cx="2173100" cy="593980"/>
          </a:xfrm>
          <a:prstGeom prst="rect">
            <a:avLst/>
          </a:prstGeom>
          <a:noFill/>
          <a:ln>
            <a:noFill/>
          </a:ln>
        </p:spPr>
      </p:pic>
      <p:pic>
        <p:nvPicPr>
          <p:cNvPr id="298" name="Shape 298" descr="Ember.js_Logo_and_Mascot.png"/>
          <p:cNvPicPr preferRelativeResize="0"/>
          <p:nvPr/>
        </p:nvPicPr>
        <p:blipFill>
          <a:blip r:embed="rId14">
            <a:alphaModFix/>
          </a:blip>
          <a:stretch>
            <a:fillRect/>
          </a:stretch>
        </p:blipFill>
        <p:spPr>
          <a:xfrm>
            <a:off x="4077515" y="3551050"/>
            <a:ext cx="1547583" cy="14711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1000"/>
                                        <p:tgtEl>
                                          <p:spTgt spid="2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gtEl>
                                        <p:attrNameLst>
                                          <p:attrName>style.visibility</p:attrName>
                                        </p:attrNameLst>
                                      </p:cBhvr>
                                      <p:to>
                                        <p:strVal val="visible"/>
                                      </p:to>
                                    </p:set>
                                    <p:animEffect transition="in" filter="fade">
                                      <p:cBhvr>
                                        <p:cTn id="17" dur="1000"/>
                                        <p:tgtEl>
                                          <p:spTgt spid="2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4"/>
                                        </p:tgtEl>
                                        <p:attrNameLst>
                                          <p:attrName>style.visibility</p:attrName>
                                        </p:attrNameLst>
                                      </p:cBhvr>
                                      <p:to>
                                        <p:strVal val="visible"/>
                                      </p:to>
                                    </p:set>
                                    <p:animEffect transition="in" filter="fade">
                                      <p:cBhvr>
                                        <p:cTn id="22" dur="1000"/>
                                        <p:tgtEl>
                                          <p:spTgt spid="2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7"/>
                                        </p:tgtEl>
                                        <p:attrNameLst>
                                          <p:attrName>style.visibility</p:attrName>
                                        </p:attrNameLst>
                                      </p:cBhvr>
                                      <p:to>
                                        <p:strVal val="visible"/>
                                      </p:to>
                                    </p:set>
                                    <p:animEffect transition="in" filter="fade">
                                      <p:cBhvr>
                                        <p:cTn id="27" dur="1000"/>
                                        <p:tgtEl>
                                          <p:spTgt spid="29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8"/>
                                        </p:tgtEl>
                                        <p:attrNameLst>
                                          <p:attrName>style.visibility</p:attrName>
                                        </p:attrNameLst>
                                      </p:cBhvr>
                                      <p:to>
                                        <p:strVal val="visible"/>
                                      </p:to>
                                    </p:set>
                                    <p:animEffect transition="in" filter="fade">
                                      <p:cBhvr>
                                        <p:cTn id="32" dur="1000"/>
                                        <p:tgtEl>
                                          <p:spTgt spid="28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3"/>
                                        </p:tgtEl>
                                        <p:attrNameLst>
                                          <p:attrName>style.visibility</p:attrName>
                                        </p:attrNameLst>
                                      </p:cBhvr>
                                      <p:to>
                                        <p:strVal val="visible"/>
                                      </p:to>
                                    </p:set>
                                    <p:animEffect transition="in" filter="fade">
                                      <p:cBhvr>
                                        <p:cTn id="37" dur="1000"/>
                                        <p:tgtEl>
                                          <p:spTgt spid="2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6"/>
                                        </p:tgtEl>
                                        <p:attrNameLst>
                                          <p:attrName>style.visibility</p:attrName>
                                        </p:attrNameLst>
                                      </p:cBhvr>
                                      <p:to>
                                        <p:strVal val="visible"/>
                                      </p:to>
                                    </p:set>
                                    <p:animEffect transition="in" filter="fade">
                                      <p:cBhvr>
                                        <p:cTn id="42" dur="1000"/>
                                        <p:tgtEl>
                                          <p:spTgt spid="29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2"/>
                                        </p:tgtEl>
                                        <p:attrNameLst>
                                          <p:attrName>style.visibility</p:attrName>
                                        </p:attrNameLst>
                                      </p:cBhvr>
                                      <p:to>
                                        <p:strVal val="visible"/>
                                      </p:to>
                                    </p:set>
                                    <p:animEffect transition="in" filter="fade">
                                      <p:cBhvr>
                                        <p:cTn id="47" dur="1000"/>
                                        <p:tgtEl>
                                          <p:spTgt spid="29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1"/>
                                        </p:tgtEl>
                                        <p:attrNameLst>
                                          <p:attrName>style.visibility</p:attrName>
                                        </p:attrNameLst>
                                      </p:cBhvr>
                                      <p:to>
                                        <p:strVal val="visible"/>
                                      </p:to>
                                    </p:set>
                                    <p:animEffect transition="in" filter="fade">
                                      <p:cBhvr>
                                        <p:cTn id="52" dur="1000"/>
                                        <p:tgtEl>
                                          <p:spTgt spid="29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8"/>
                                        </p:tgtEl>
                                        <p:attrNameLst>
                                          <p:attrName>style.visibility</p:attrName>
                                        </p:attrNameLst>
                                      </p:cBhvr>
                                      <p:to>
                                        <p:strVal val="visible"/>
                                      </p:to>
                                    </p:set>
                                    <p:animEffect transition="in" filter="fade">
                                      <p:cBhvr>
                                        <p:cTn id="57" dur="1000"/>
                                        <p:tgtEl>
                                          <p:spTgt spid="298"/>
                                        </p:tgtEl>
                                      </p:cBhvr>
                                    </p:animEffect>
                                  </p:childTnLst>
                                </p:cTn>
                              </p:par>
                            </p:childTnLst>
                          </p:cTn>
                        </p:par>
                      </p:childTnLst>
                    </p:cTn>
                  </p:par>
                  <p:par>
                    <p:cTn id="58" fill="hold">
                      <p:stCondLst>
                        <p:cond delay="indefinite"/>
                      </p:stCondLst>
                      <p:childTnLst>
                        <p:par>
                          <p:cTn id="59" fill="hold">
                            <p:stCondLst>
                              <p:cond delay="0"/>
                            </p:stCondLst>
                            <p:childTnLst>
                              <p:par>
                                <p:cTn id="60" presetID="23" presetClass="entr" presetSubtype="16" fill="hold" nodeType="clickEffect">
                                  <p:stCondLst>
                                    <p:cond delay="0"/>
                                  </p:stCondLst>
                                  <p:childTnLst>
                                    <p:set>
                                      <p:cBhvr>
                                        <p:cTn id="61" dur="1" fill="hold">
                                          <p:stCondLst>
                                            <p:cond delay="0"/>
                                          </p:stCondLst>
                                        </p:cTn>
                                        <p:tgtEl>
                                          <p:spTgt spid="290"/>
                                        </p:tgtEl>
                                        <p:attrNameLst>
                                          <p:attrName>style.visibility</p:attrName>
                                        </p:attrNameLst>
                                      </p:cBhvr>
                                      <p:to>
                                        <p:strVal val="visible"/>
                                      </p:to>
                                    </p:set>
                                    <p:anim calcmode="lin" valueType="num">
                                      <p:cBhvr additive="base">
                                        <p:cTn id="62" dur="1000"/>
                                        <p:tgtEl>
                                          <p:spTgt spid="290"/>
                                        </p:tgtEl>
                                        <p:attrNameLst>
                                          <p:attrName>ppt_w</p:attrName>
                                        </p:attrNameLst>
                                      </p:cBhvr>
                                      <p:tavLst>
                                        <p:tav tm="0">
                                          <p:val>
                                            <p:strVal val="0"/>
                                          </p:val>
                                        </p:tav>
                                        <p:tav tm="100000">
                                          <p:val>
                                            <p:strVal val="#ppt_w"/>
                                          </p:val>
                                        </p:tav>
                                      </p:tavLst>
                                    </p:anim>
                                    <p:anim calcmode="lin" valueType="num">
                                      <p:cBhvr additive="base">
                                        <p:cTn id="63" dur="1000"/>
                                        <p:tgtEl>
                                          <p:spTgt spid="29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0"/>
              </a:spcAft>
              <a:buChar char="-"/>
            </a:pPr>
            <a:r>
              <a:rPr lang="pt-BR"/>
              <a:t>Manipulação do DOM</a:t>
            </a:r>
          </a:p>
          <a:p>
            <a:pPr marL="360000" lvl="0" indent="-228600" rtl="0">
              <a:spcBef>
                <a:spcPts val="0"/>
              </a:spcBef>
              <a:spcAft>
                <a:spcPts val="0"/>
              </a:spcAft>
              <a:buChar char="-"/>
            </a:pPr>
            <a:r>
              <a:rPr lang="pt-BR" dirty="0"/>
              <a:t>Produtividade</a:t>
            </a:r>
          </a:p>
          <a:p>
            <a:pPr marL="360000" lvl="0" indent="-228600" rtl="0">
              <a:spcBef>
                <a:spcPts val="0"/>
              </a:spcBef>
              <a:spcAft>
                <a:spcPts val="0"/>
              </a:spcAft>
              <a:buChar char="-"/>
            </a:pPr>
            <a:r>
              <a:rPr lang="pt-BR" dirty="0"/>
              <a:t>Curva de aprendizado baixa</a:t>
            </a:r>
          </a:p>
          <a:p>
            <a:pPr marL="360000" lvl="0" indent="-228600" rtl="0">
              <a:spcBef>
                <a:spcPts val="0"/>
              </a:spcBef>
              <a:spcAft>
                <a:spcPts val="0"/>
              </a:spcAft>
              <a:buChar char="-"/>
            </a:pPr>
            <a:r>
              <a:rPr lang="pt-BR" dirty="0"/>
              <a:t>Cross-Browser</a:t>
            </a:r>
          </a:p>
          <a:p>
            <a:pPr marL="360000" lvl="0" indent="-228600" rtl="0">
              <a:spcBef>
                <a:spcPts val="0"/>
              </a:spcBef>
              <a:spcAft>
                <a:spcPts val="0"/>
              </a:spcAft>
              <a:buChar char="-"/>
            </a:pPr>
            <a:r>
              <a:rPr lang="pt-BR" u="sng" dirty="0">
                <a:solidFill>
                  <a:schemeClr val="hlink"/>
                </a:solidFill>
                <a:hlinkClick r:id="rId3"/>
              </a:rPr>
              <a:t>Campo Minado</a:t>
            </a:r>
            <a:r>
              <a:rPr lang="pt-BR" sz="1100" dirty="0"/>
              <a:t> </a:t>
            </a:r>
            <a:r>
              <a:rPr lang="pt-BR" dirty="0"/>
              <a:t>(</a:t>
            </a:r>
            <a:r>
              <a:rPr lang="pt-BR" u="sng" dirty="0">
                <a:solidFill>
                  <a:schemeClr val="hlink"/>
                </a:solidFill>
                <a:hlinkClick r:id="rId4"/>
              </a:rPr>
              <a:t>Código Fonte</a:t>
            </a:r>
            <a:r>
              <a:rPr lang="pt-BR" dirty="0"/>
              <a:t>)</a:t>
            </a:r>
          </a:p>
        </p:txBody>
      </p:sp>
      <p:sp>
        <p:nvSpPr>
          <p:cNvPr id="304" name="Shape 304"/>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jQuery</a:t>
            </a:r>
          </a:p>
        </p:txBody>
      </p:sp>
      <p:pic>
        <p:nvPicPr>
          <p:cNvPr id="305" name="Shape 305" descr="52453.png"/>
          <p:cNvPicPr preferRelativeResize="0"/>
          <p:nvPr/>
        </p:nvPicPr>
        <p:blipFill>
          <a:blip r:embed="rId5">
            <a:alphaModFix/>
          </a:blip>
          <a:stretch>
            <a:fillRect/>
          </a:stretch>
        </p:blipFill>
        <p:spPr>
          <a:xfrm>
            <a:off x="6513700" y="4152325"/>
            <a:ext cx="2173099" cy="533974"/>
          </a:xfrm>
          <a:prstGeom prst="rect">
            <a:avLst/>
          </a:prstGeom>
          <a:noFill/>
          <a:ln>
            <a:noFill/>
          </a:ln>
        </p:spPr>
      </p:pic>
      <p:pic>
        <p:nvPicPr>
          <p:cNvPr id="306" name="Shape 306" descr="tumblr_5.gif"/>
          <p:cNvPicPr preferRelativeResize="0"/>
          <p:nvPr/>
        </p:nvPicPr>
        <p:blipFill>
          <a:blip r:embed="rId6">
            <a:alphaModFix/>
          </a:blip>
          <a:stretch>
            <a:fillRect/>
          </a:stretch>
        </p:blipFill>
        <p:spPr>
          <a:xfrm>
            <a:off x="5925325" y="445025"/>
            <a:ext cx="2737500" cy="27378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anim calcmode="lin" valueType="num">
                                      <p:cBhvr additive="base">
                                        <p:cTn id="7" dur="1000"/>
                                        <p:tgtEl>
                                          <p:spTgt spid="3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3">
                                            <p:txEl>
                                              <p:pRg st="1" end="1"/>
                                            </p:txEl>
                                          </p:spTgt>
                                        </p:tgtEl>
                                        <p:attrNameLst>
                                          <p:attrName>style.visibility</p:attrName>
                                        </p:attrNameLst>
                                      </p:cBhvr>
                                      <p:to>
                                        <p:strVal val="visible"/>
                                      </p:to>
                                    </p:set>
                                    <p:anim calcmode="lin" valueType="num">
                                      <p:cBhvr additive="base">
                                        <p:cTn id="12" dur="1000"/>
                                        <p:tgtEl>
                                          <p:spTgt spid="3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3">
                                            <p:txEl>
                                              <p:pRg st="2" end="2"/>
                                            </p:txEl>
                                          </p:spTgt>
                                        </p:tgtEl>
                                        <p:attrNameLst>
                                          <p:attrName>style.visibility</p:attrName>
                                        </p:attrNameLst>
                                      </p:cBhvr>
                                      <p:to>
                                        <p:strVal val="visible"/>
                                      </p:to>
                                    </p:set>
                                    <p:anim calcmode="lin" valueType="num">
                                      <p:cBhvr additive="base">
                                        <p:cTn id="17" dur="1000"/>
                                        <p:tgtEl>
                                          <p:spTgt spid="3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03">
                                            <p:txEl>
                                              <p:pRg st="3" end="3"/>
                                            </p:txEl>
                                          </p:spTgt>
                                        </p:tgtEl>
                                        <p:attrNameLst>
                                          <p:attrName>style.visibility</p:attrName>
                                        </p:attrNameLst>
                                      </p:cBhvr>
                                      <p:to>
                                        <p:strVal val="visible"/>
                                      </p:to>
                                    </p:set>
                                    <p:anim calcmode="lin" valueType="num">
                                      <p:cBhvr additive="base">
                                        <p:cTn id="22" dur="1000"/>
                                        <p:tgtEl>
                                          <p:spTgt spid="30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03">
                                            <p:txEl>
                                              <p:pRg st="4" end="4"/>
                                            </p:txEl>
                                          </p:spTgt>
                                        </p:tgtEl>
                                        <p:attrNameLst>
                                          <p:attrName>style.visibility</p:attrName>
                                        </p:attrNameLst>
                                      </p:cBhvr>
                                      <p:to>
                                        <p:strVal val="visible"/>
                                      </p:to>
                                    </p:set>
                                    <p:anim calcmode="lin" valueType="num">
                                      <p:cBhvr additive="base">
                                        <p:cTn id="27" dur="1000"/>
                                        <p:tgtEl>
                                          <p:spTgt spid="30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0"/>
              </a:spcAft>
              <a:buChar char="-"/>
            </a:pPr>
            <a:r>
              <a:rPr lang="pt-BR" dirty="0"/>
              <a:t>Instalação pelo NPM</a:t>
            </a:r>
          </a:p>
          <a:p>
            <a:pPr marL="360000" lvl="0" indent="-228600" rtl="0">
              <a:spcBef>
                <a:spcPts val="0"/>
              </a:spcBef>
              <a:spcAft>
                <a:spcPts val="0"/>
              </a:spcAft>
              <a:buChar char="-"/>
            </a:pPr>
            <a:r>
              <a:rPr lang="pt-BR" dirty="0"/>
              <a:t>Mobile </a:t>
            </a:r>
            <a:r>
              <a:rPr lang="pt-BR" dirty="0" err="1"/>
              <a:t>apps</a:t>
            </a:r>
            <a:r>
              <a:rPr lang="pt-BR" dirty="0"/>
              <a:t> com </a:t>
            </a:r>
            <a:r>
              <a:rPr lang="pt-BR" dirty="0" err="1"/>
              <a:t>html</a:t>
            </a:r>
            <a:r>
              <a:rPr lang="pt-BR" dirty="0"/>
              <a:t>, </a:t>
            </a:r>
            <a:r>
              <a:rPr lang="pt-BR" dirty="0" err="1"/>
              <a:t>css</a:t>
            </a:r>
            <a:r>
              <a:rPr lang="pt-BR" dirty="0"/>
              <a:t> e </a:t>
            </a:r>
            <a:r>
              <a:rPr lang="pt-BR" dirty="0" err="1"/>
              <a:t>js</a:t>
            </a:r>
            <a:endParaRPr lang="pt-BR" dirty="0"/>
          </a:p>
          <a:p>
            <a:pPr marL="360000" lvl="0" indent="-228600" rtl="0">
              <a:spcBef>
                <a:spcPts val="0"/>
              </a:spcBef>
              <a:spcAft>
                <a:spcPts val="0"/>
              </a:spcAft>
              <a:buChar char="-"/>
            </a:pPr>
            <a:r>
              <a:rPr lang="pt-BR" dirty="0" err="1"/>
              <a:t>Multiplataforma</a:t>
            </a:r>
            <a:endParaRPr lang="pt-BR" dirty="0"/>
          </a:p>
          <a:p>
            <a:pPr marL="360000" lvl="0" indent="-228600" rtl="0">
              <a:spcBef>
                <a:spcPts val="0"/>
              </a:spcBef>
              <a:spcAft>
                <a:spcPts val="0"/>
              </a:spcAft>
              <a:buChar char="-"/>
            </a:pPr>
            <a:r>
              <a:rPr lang="pt-BR" dirty="0" err="1"/>
              <a:t>Free</a:t>
            </a:r>
            <a:r>
              <a:rPr lang="pt-BR" dirty="0"/>
              <a:t> e open </a:t>
            </a:r>
            <a:r>
              <a:rPr lang="pt-BR" dirty="0" err="1"/>
              <a:t>source</a:t>
            </a:r>
            <a:endParaRPr lang="pt-BR" dirty="0"/>
          </a:p>
        </p:txBody>
      </p:sp>
      <p:sp>
        <p:nvSpPr>
          <p:cNvPr id="312" name="Shape 312"/>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Cordova</a:t>
            </a:r>
          </a:p>
        </p:txBody>
      </p:sp>
      <p:pic>
        <p:nvPicPr>
          <p:cNvPr id="313" name="Shape 313" descr="3FcWXCVPTaiY9leaoQwW_Dog Phone.gif"/>
          <p:cNvPicPr preferRelativeResize="0"/>
          <p:nvPr/>
        </p:nvPicPr>
        <p:blipFill rotWithShape="1">
          <a:blip r:embed="rId3">
            <a:alphaModFix/>
          </a:blip>
          <a:srcRect l="169" r="179"/>
          <a:stretch/>
        </p:blipFill>
        <p:spPr>
          <a:xfrm>
            <a:off x="5925325" y="445025"/>
            <a:ext cx="2737500" cy="2737800"/>
          </a:xfrm>
          <a:prstGeom prst="ellipse">
            <a:avLst/>
          </a:prstGeom>
          <a:noFill/>
          <a:ln>
            <a:noFill/>
          </a:ln>
        </p:spPr>
      </p:pic>
      <p:pic>
        <p:nvPicPr>
          <p:cNvPr id="314" name="Shape 314" descr="categorielogo-5713d3560b152.png"/>
          <p:cNvPicPr preferRelativeResize="0"/>
          <p:nvPr/>
        </p:nvPicPr>
        <p:blipFill>
          <a:blip r:embed="rId4">
            <a:alphaModFix/>
          </a:blip>
          <a:stretch>
            <a:fillRect/>
          </a:stretch>
        </p:blipFill>
        <p:spPr>
          <a:xfrm>
            <a:off x="7291875" y="3596162"/>
            <a:ext cx="1471125" cy="1471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anim calcmode="lin" valueType="num">
                                      <p:cBhvr additive="base">
                                        <p:cTn id="7" dur="1000"/>
                                        <p:tgtEl>
                                          <p:spTgt spid="3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1">
                                            <p:txEl>
                                              <p:pRg st="1" end="1"/>
                                            </p:txEl>
                                          </p:spTgt>
                                        </p:tgtEl>
                                        <p:attrNameLst>
                                          <p:attrName>style.visibility</p:attrName>
                                        </p:attrNameLst>
                                      </p:cBhvr>
                                      <p:to>
                                        <p:strVal val="visible"/>
                                      </p:to>
                                    </p:set>
                                    <p:anim calcmode="lin" valueType="num">
                                      <p:cBhvr additive="base">
                                        <p:cTn id="12" dur="1000"/>
                                        <p:tgtEl>
                                          <p:spTgt spid="3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11">
                                            <p:txEl>
                                              <p:pRg st="2" end="2"/>
                                            </p:txEl>
                                          </p:spTgt>
                                        </p:tgtEl>
                                        <p:attrNameLst>
                                          <p:attrName>style.visibility</p:attrName>
                                        </p:attrNameLst>
                                      </p:cBhvr>
                                      <p:to>
                                        <p:strVal val="visible"/>
                                      </p:to>
                                    </p:set>
                                    <p:anim calcmode="lin" valueType="num">
                                      <p:cBhvr additive="base">
                                        <p:cTn id="17" dur="1000"/>
                                        <p:tgtEl>
                                          <p:spTgt spid="3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11">
                                            <p:txEl>
                                              <p:pRg st="3" end="3"/>
                                            </p:txEl>
                                          </p:spTgt>
                                        </p:tgtEl>
                                        <p:attrNameLst>
                                          <p:attrName>style.visibility</p:attrName>
                                        </p:attrNameLst>
                                      </p:cBhvr>
                                      <p:to>
                                        <p:strVal val="visible"/>
                                      </p:to>
                                    </p:set>
                                    <p:anim calcmode="lin" valueType="num">
                                      <p:cBhvr additive="base">
                                        <p:cTn id="22" dur="1000"/>
                                        <p:tgtEl>
                                          <p:spTgt spid="3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Shape 319" descr="tumblr_static_tumblr_static_49rhkf32ivgg44k008wc0wwk0_640.gif"/>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0" name="Shape 320"/>
          <p:cNvSpPr txBox="1">
            <a:spLocks noGrp="1"/>
          </p:cNvSpPr>
          <p:nvPr>
            <p:ph type="title"/>
          </p:nvPr>
        </p:nvSpPr>
        <p:spPr>
          <a:xfrm>
            <a:off x="0" y="0"/>
            <a:ext cx="9144000" cy="1721400"/>
          </a:xfrm>
          <a:prstGeom prst="rect">
            <a:avLst/>
          </a:prstGeom>
        </p:spPr>
        <p:txBody>
          <a:bodyPr lIns="91425" tIns="91425" rIns="91425" bIns="91425" anchor="b" anchorCtr="0">
            <a:noAutofit/>
          </a:bodyPr>
          <a:lstStyle/>
          <a:p>
            <a:pPr lvl="0" algn="ctr">
              <a:spcBef>
                <a:spcPts val="0"/>
              </a:spcBef>
              <a:buNone/>
            </a:pPr>
            <a:r>
              <a:rPr lang="pt-BR" sz="9600" b="1">
                <a:solidFill>
                  <a:srgbClr val="980000"/>
                </a:solidFill>
              </a:rPr>
              <a:t>DÚVIDAS?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Obrigado!</a:t>
            </a:r>
          </a:p>
        </p:txBody>
      </p:sp>
      <p:sp>
        <p:nvSpPr>
          <p:cNvPr id="326" name="Shape 326"/>
          <p:cNvSpPr txBox="1">
            <a:spLocks noGrp="1"/>
          </p:cNvSpPr>
          <p:nvPr>
            <p:ph type="body" idx="1"/>
          </p:nvPr>
        </p:nvSpPr>
        <p:spPr>
          <a:xfrm>
            <a:off x="844225" y="1919075"/>
            <a:ext cx="2204400" cy="2710200"/>
          </a:xfrm>
          <a:prstGeom prst="rect">
            <a:avLst/>
          </a:prstGeom>
        </p:spPr>
        <p:txBody>
          <a:bodyPr lIns="91425" tIns="91425" rIns="91425" bIns="91425" anchor="t" anchorCtr="0">
            <a:noAutofit/>
          </a:bodyPr>
          <a:lstStyle/>
          <a:p>
            <a:pPr lvl="0">
              <a:spcBef>
                <a:spcPts val="0"/>
              </a:spcBef>
              <a:buNone/>
            </a:pPr>
            <a:r>
              <a:rPr lang="pt-BR"/>
              <a:t>Rafael Pinho</a:t>
            </a:r>
          </a:p>
          <a:p>
            <a:pPr lvl="0" rtl="0">
              <a:lnSpc>
                <a:spcPct val="100000"/>
              </a:lnSpc>
              <a:spcBef>
                <a:spcPts val="0"/>
              </a:spcBef>
              <a:spcAft>
                <a:spcPts val="0"/>
              </a:spcAft>
              <a:buNone/>
            </a:pPr>
            <a:r>
              <a:rPr lang="pt-BR" sz="1100">
                <a:solidFill>
                  <a:srgbClr val="CCCCCC"/>
                </a:solidFill>
                <a:latin typeface="Arial"/>
                <a:ea typeface="Arial"/>
                <a:cs typeface="Arial"/>
                <a:sym typeface="Arial"/>
              </a:rPr>
              <a:t>github.com/</a:t>
            </a:r>
          </a:p>
          <a:p>
            <a:pPr lvl="0" rtl="0">
              <a:lnSpc>
                <a:spcPct val="100000"/>
              </a:lnSpc>
              <a:spcBef>
                <a:spcPts val="0"/>
              </a:spcBef>
              <a:spcAft>
                <a:spcPts val="0"/>
              </a:spcAft>
              <a:buClr>
                <a:srgbClr val="000000"/>
              </a:buClr>
              <a:buSzPct val="61111"/>
              <a:buFont typeface="Arial"/>
              <a:buNone/>
            </a:pPr>
            <a:r>
              <a:rPr lang="pt-BR"/>
              <a:t>rafael-pinho</a:t>
            </a:r>
          </a:p>
          <a:p>
            <a:pPr lvl="0" rtl="0">
              <a:lnSpc>
                <a:spcPct val="100000"/>
              </a:lnSpc>
              <a:spcBef>
                <a:spcPts val="0"/>
              </a:spcBef>
              <a:spcAft>
                <a:spcPts val="0"/>
              </a:spcAft>
              <a:buNone/>
            </a:pPr>
            <a:endParaRPr sz="1400">
              <a:solidFill>
                <a:srgbClr val="CCCCCC"/>
              </a:solidFill>
              <a:latin typeface="Arial"/>
              <a:ea typeface="Arial"/>
              <a:cs typeface="Arial"/>
              <a:sym typeface="Arial"/>
            </a:endParaRPr>
          </a:p>
          <a:p>
            <a:pPr lvl="0" rtl="0">
              <a:lnSpc>
                <a:spcPct val="100000"/>
              </a:lnSpc>
              <a:spcBef>
                <a:spcPts val="0"/>
              </a:spcBef>
              <a:spcAft>
                <a:spcPts val="0"/>
              </a:spcAft>
              <a:buClr>
                <a:srgbClr val="000000"/>
              </a:buClr>
              <a:buSzPct val="100000"/>
              <a:buFont typeface="Arial"/>
              <a:buNone/>
            </a:pPr>
            <a:r>
              <a:rPr lang="pt-BR" sz="1100">
                <a:solidFill>
                  <a:srgbClr val="CCCCCC"/>
                </a:solidFill>
                <a:latin typeface="Arial"/>
                <a:ea typeface="Arial"/>
                <a:cs typeface="Arial"/>
                <a:sym typeface="Arial"/>
              </a:rPr>
              <a:t>facebook.com/</a:t>
            </a:r>
          </a:p>
          <a:p>
            <a:pPr lvl="0" rtl="0">
              <a:lnSpc>
                <a:spcPct val="100000"/>
              </a:lnSpc>
              <a:spcBef>
                <a:spcPts val="0"/>
              </a:spcBef>
              <a:spcAft>
                <a:spcPts val="0"/>
              </a:spcAft>
              <a:buNone/>
            </a:pPr>
            <a:r>
              <a:rPr lang="pt-BR"/>
              <a:t>rafael.pinho.7</a:t>
            </a:r>
          </a:p>
          <a:p>
            <a:pPr lvl="0" rtl="0">
              <a:lnSpc>
                <a:spcPct val="100000"/>
              </a:lnSpc>
              <a:spcBef>
                <a:spcPts val="0"/>
              </a:spcBef>
              <a:spcAft>
                <a:spcPts val="0"/>
              </a:spcAft>
              <a:buNone/>
            </a:pPr>
            <a:endParaRPr>
              <a:solidFill>
                <a:srgbClr val="CCCCCC"/>
              </a:solidFill>
              <a:latin typeface="Arial"/>
              <a:ea typeface="Arial"/>
              <a:cs typeface="Arial"/>
              <a:sym typeface="Arial"/>
            </a:endParaRPr>
          </a:p>
          <a:p>
            <a:pPr lvl="0" rtl="0">
              <a:lnSpc>
                <a:spcPct val="100000"/>
              </a:lnSpc>
              <a:spcBef>
                <a:spcPts val="0"/>
              </a:spcBef>
              <a:spcAft>
                <a:spcPts val="0"/>
              </a:spcAft>
              <a:buClr>
                <a:srgbClr val="000000"/>
              </a:buClr>
              <a:buSzPct val="100000"/>
              <a:buFont typeface="Arial"/>
              <a:buNone/>
            </a:pPr>
            <a:r>
              <a:rPr lang="pt-BR" sz="1100">
                <a:solidFill>
                  <a:srgbClr val="CCCCCC"/>
                </a:solidFill>
                <a:latin typeface="Arial"/>
                <a:ea typeface="Arial"/>
                <a:cs typeface="Arial"/>
                <a:sym typeface="Arial"/>
              </a:rPr>
              <a:t>@gmail.com</a:t>
            </a:r>
          </a:p>
          <a:p>
            <a:pPr lvl="0" rtl="0">
              <a:lnSpc>
                <a:spcPct val="100000"/>
              </a:lnSpc>
              <a:spcBef>
                <a:spcPts val="0"/>
              </a:spcBef>
              <a:spcAft>
                <a:spcPts val="0"/>
              </a:spcAft>
              <a:buClr>
                <a:srgbClr val="000000"/>
              </a:buClr>
              <a:buSzPct val="61111"/>
              <a:buFont typeface="Arial"/>
              <a:buNone/>
            </a:pPr>
            <a:r>
              <a:rPr lang="pt-BR"/>
              <a:t>rp.rafaelpinho</a:t>
            </a:r>
          </a:p>
        </p:txBody>
      </p:sp>
      <p:pic>
        <p:nvPicPr>
          <p:cNvPr id="327" name="Shape 327" descr="raw"/>
          <p:cNvPicPr preferRelativeResize="0"/>
          <p:nvPr/>
        </p:nvPicPr>
        <p:blipFill>
          <a:blip r:embed="rId3">
            <a:alphaModFix/>
          </a:blip>
          <a:stretch>
            <a:fillRect/>
          </a:stretch>
        </p:blipFill>
        <p:spPr>
          <a:xfrm>
            <a:off x="5925325" y="432725"/>
            <a:ext cx="2737500" cy="2737800"/>
          </a:xfrm>
          <a:prstGeom prst="ellipse">
            <a:avLst/>
          </a:prstGeom>
          <a:noFill/>
          <a:ln>
            <a:noFill/>
          </a:ln>
        </p:spPr>
      </p:pic>
      <p:cxnSp>
        <p:nvCxnSpPr>
          <p:cNvPr id="328" name="Shape 328"/>
          <p:cNvCxnSpPr/>
          <p:nvPr/>
        </p:nvCxnSpPr>
        <p:spPr>
          <a:xfrm>
            <a:off x="3048575" y="1805700"/>
            <a:ext cx="15600" cy="3165900"/>
          </a:xfrm>
          <a:prstGeom prst="straightConnector1">
            <a:avLst/>
          </a:prstGeom>
          <a:noFill/>
          <a:ln w="19050" cap="flat" cmpd="sng">
            <a:solidFill>
              <a:srgbClr val="CCCCCC"/>
            </a:solidFill>
            <a:prstDash val="solid"/>
            <a:round/>
            <a:headEnd type="none" w="lg" len="lg"/>
            <a:tailEnd type="none" w="lg" len="lg"/>
          </a:ln>
        </p:spPr>
      </p:cxnSp>
      <p:sp>
        <p:nvSpPr>
          <p:cNvPr id="329" name="Shape 329"/>
          <p:cNvSpPr txBox="1">
            <a:spLocks noGrp="1"/>
          </p:cNvSpPr>
          <p:nvPr>
            <p:ph type="body" idx="1"/>
          </p:nvPr>
        </p:nvSpPr>
        <p:spPr>
          <a:xfrm>
            <a:off x="3799000" y="1919075"/>
            <a:ext cx="2510100" cy="2710200"/>
          </a:xfrm>
          <a:prstGeom prst="rect">
            <a:avLst/>
          </a:prstGeom>
        </p:spPr>
        <p:txBody>
          <a:bodyPr lIns="91425" tIns="91425" rIns="91425" bIns="91425" anchor="t" anchorCtr="0">
            <a:noAutofit/>
          </a:bodyPr>
          <a:lstStyle/>
          <a:p>
            <a:pPr lvl="0" rtl="0">
              <a:spcBef>
                <a:spcPts val="0"/>
              </a:spcBef>
              <a:buNone/>
            </a:pPr>
            <a:r>
              <a:rPr lang="pt-BR"/>
              <a:t>Lenon Bordini</a:t>
            </a:r>
          </a:p>
          <a:p>
            <a:pPr lvl="0" rtl="0">
              <a:lnSpc>
                <a:spcPct val="100000"/>
              </a:lnSpc>
              <a:spcBef>
                <a:spcPts val="0"/>
              </a:spcBef>
              <a:spcAft>
                <a:spcPts val="0"/>
              </a:spcAft>
              <a:buNone/>
            </a:pPr>
            <a:r>
              <a:rPr lang="pt-BR" sz="1100">
                <a:solidFill>
                  <a:srgbClr val="CCCCCC"/>
                </a:solidFill>
                <a:latin typeface="Arial"/>
                <a:ea typeface="Arial"/>
                <a:cs typeface="Arial"/>
                <a:sym typeface="Arial"/>
              </a:rPr>
              <a:t>github.com/</a:t>
            </a:r>
          </a:p>
          <a:p>
            <a:pPr lvl="0" rtl="0">
              <a:lnSpc>
                <a:spcPct val="100000"/>
              </a:lnSpc>
              <a:spcBef>
                <a:spcPts val="0"/>
              </a:spcBef>
              <a:spcAft>
                <a:spcPts val="0"/>
              </a:spcAft>
              <a:buNone/>
            </a:pPr>
            <a:r>
              <a:rPr lang="pt-BR">
                <a:latin typeface="Arial"/>
                <a:ea typeface="Arial"/>
                <a:cs typeface="Arial"/>
                <a:sym typeface="Arial"/>
              </a:rPr>
              <a:t>LenonBordini</a:t>
            </a:r>
          </a:p>
          <a:p>
            <a:pPr lvl="0" rtl="0">
              <a:lnSpc>
                <a:spcPct val="100000"/>
              </a:lnSpc>
              <a:spcBef>
                <a:spcPts val="0"/>
              </a:spcBef>
              <a:spcAft>
                <a:spcPts val="0"/>
              </a:spcAft>
              <a:buNone/>
            </a:pPr>
            <a:endParaRPr sz="1400">
              <a:latin typeface="Arial"/>
              <a:ea typeface="Arial"/>
              <a:cs typeface="Arial"/>
              <a:sym typeface="Arial"/>
            </a:endParaRPr>
          </a:p>
          <a:p>
            <a:pPr lvl="0" rtl="0">
              <a:lnSpc>
                <a:spcPct val="100000"/>
              </a:lnSpc>
              <a:spcBef>
                <a:spcPts val="0"/>
              </a:spcBef>
              <a:spcAft>
                <a:spcPts val="0"/>
              </a:spcAft>
              <a:buNone/>
            </a:pPr>
            <a:r>
              <a:rPr lang="pt-BR" sz="1100">
                <a:solidFill>
                  <a:srgbClr val="CCCCCC"/>
                </a:solidFill>
                <a:latin typeface="Arial"/>
                <a:ea typeface="Arial"/>
                <a:cs typeface="Arial"/>
                <a:sym typeface="Arial"/>
              </a:rPr>
              <a:t>facebook.com/</a:t>
            </a:r>
          </a:p>
          <a:p>
            <a:pPr lvl="0" rtl="0">
              <a:lnSpc>
                <a:spcPct val="100000"/>
              </a:lnSpc>
              <a:spcBef>
                <a:spcPts val="0"/>
              </a:spcBef>
              <a:spcAft>
                <a:spcPts val="0"/>
              </a:spcAft>
              <a:buNone/>
            </a:pPr>
            <a:r>
              <a:rPr lang="pt-BR">
                <a:latin typeface="Arial"/>
                <a:ea typeface="Arial"/>
                <a:cs typeface="Arial"/>
                <a:sym typeface="Arial"/>
              </a:rPr>
              <a:t>LenonBordini</a:t>
            </a:r>
          </a:p>
          <a:p>
            <a:pPr lvl="0" rtl="0">
              <a:lnSpc>
                <a:spcPct val="100000"/>
              </a:lnSpc>
              <a:spcBef>
                <a:spcPts val="0"/>
              </a:spcBef>
              <a:spcAft>
                <a:spcPts val="0"/>
              </a:spcAft>
              <a:buNone/>
            </a:pPr>
            <a:endParaRPr>
              <a:latin typeface="Arial"/>
              <a:ea typeface="Arial"/>
              <a:cs typeface="Arial"/>
              <a:sym typeface="Arial"/>
            </a:endParaRPr>
          </a:p>
          <a:p>
            <a:pPr lvl="0" rtl="0">
              <a:lnSpc>
                <a:spcPct val="100000"/>
              </a:lnSpc>
              <a:spcBef>
                <a:spcPts val="0"/>
              </a:spcBef>
              <a:spcAft>
                <a:spcPts val="0"/>
              </a:spcAft>
              <a:buNone/>
            </a:pPr>
            <a:r>
              <a:rPr lang="pt-BR" sz="1100">
                <a:solidFill>
                  <a:srgbClr val="CCCCCC"/>
                </a:solidFill>
                <a:latin typeface="Arial"/>
                <a:ea typeface="Arial"/>
                <a:cs typeface="Arial"/>
                <a:sym typeface="Arial"/>
              </a:rPr>
              <a:t>@gmail.com</a:t>
            </a:r>
          </a:p>
          <a:p>
            <a:pPr lvl="0" rtl="0">
              <a:lnSpc>
                <a:spcPct val="100000"/>
              </a:lnSpc>
              <a:spcBef>
                <a:spcPts val="0"/>
              </a:spcBef>
              <a:spcAft>
                <a:spcPts val="0"/>
              </a:spcAft>
              <a:buNone/>
            </a:pPr>
            <a:r>
              <a:rPr lang="pt-BR">
                <a:latin typeface="Arial"/>
                <a:ea typeface="Arial"/>
                <a:cs typeface="Arial"/>
                <a:sym typeface="Arial"/>
              </a:rPr>
              <a:t>LenonBordini</a:t>
            </a:r>
          </a:p>
          <a:p>
            <a:pPr lvl="0" rtl="0">
              <a:lnSpc>
                <a:spcPct val="100000"/>
              </a:lnSpc>
              <a:spcBef>
                <a:spcPts val="0"/>
              </a:spcBef>
              <a:spcAft>
                <a:spcPts val="0"/>
              </a:spcAft>
              <a:buNone/>
            </a:pPr>
            <a:endParaRPr sz="2800">
              <a:latin typeface="Arial"/>
              <a:ea typeface="Arial"/>
              <a:cs typeface="Arial"/>
              <a:sym typeface="Arial"/>
            </a:endParaRPr>
          </a:p>
        </p:txBody>
      </p:sp>
      <p:pic>
        <p:nvPicPr>
          <p:cNvPr id="330" name="Shape 330" descr="9.jpg"/>
          <p:cNvPicPr preferRelativeResize="0"/>
          <p:nvPr/>
        </p:nvPicPr>
        <p:blipFill rotWithShape="1">
          <a:blip r:embed="rId4">
            <a:alphaModFix/>
          </a:blip>
          <a:srcRect l="22221" t="40487" r="69288" b="39543"/>
          <a:stretch/>
        </p:blipFill>
        <p:spPr>
          <a:xfrm>
            <a:off x="3227125" y="2455562"/>
            <a:ext cx="522000" cy="508200"/>
          </a:xfrm>
          <a:prstGeom prst="ellipse">
            <a:avLst/>
          </a:prstGeom>
          <a:noFill/>
          <a:ln>
            <a:noFill/>
          </a:ln>
        </p:spPr>
      </p:pic>
      <p:pic>
        <p:nvPicPr>
          <p:cNvPr id="331" name="Shape 331" descr="9.jpg"/>
          <p:cNvPicPr preferRelativeResize="0"/>
          <p:nvPr/>
        </p:nvPicPr>
        <p:blipFill rotWithShape="1">
          <a:blip r:embed="rId4">
            <a:alphaModFix/>
          </a:blip>
          <a:srcRect l="60796" t="16416" r="30940" b="62521"/>
          <a:stretch/>
        </p:blipFill>
        <p:spPr>
          <a:xfrm>
            <a:off x="3227125" y="3135712"/>
            <a:ext cx="522000" cy="550500"/>
          </a:xfrm>
          <a:prstGeom prst="ellipse">
            <a:avLst/>
          </a:prstGeom>
          <a:noFill/>
          <a:ln>
            <a:noFill/>
          </a:ln>
        </p:spPr>
      </p:pic>
      <p:pic>
        <p:nvPicPr>
          <p:cNvPr id="332" name="Shape 332" descr="email_14410.png"/>
          <p:cNvPicPr preferRelativeResize="0"/>
          <p:nvPr/>
        </p:nvPicPr>
        <p:blipFill>
          <a:blip r:embed="rId5">
            <a:alphaModFix/>
          </a:blip>
          <a:stretch>
            <a:fillRect/>
          </a:stretch>
        </p:blipFill>
        <p:spPr>
          <a:xfrm>
            <a:off x="3212875" y="3858175"/>
            <a:ext cx="550499" cy="550499"/>
          </a:xfrm>
          <a:prstGeom prst="rect">
            <a:avLst/>
          </a:prstGeom>
          <a:noFill/>
          <a:ln>
            <a:noFill/>
          </a:ln>
        </p:spPr>
      </p:pic>
      <p:pic>
        <p:nvPicPr>
          <p:cNvPr id="333" name="Shape 333" descr="9.jpg"/>
          <p:cNvPicPr preferRelativeResize="0"/>
          <p:nvPr/>
        </p:nvPicPr>
        <p:blipFill rotWithShape="1">
          <a:blip r:embed="rId4">
            <a:alphaModFix/>
          </a:blip>
          <a:srcRect l="22221" t="40487" r="69288" b="39543"/>
          <a:stretch/>
        </p:blipFill>
        <p:spPr>
          <a:xfrm>
            <a:off x="255325" y="2455562"/>
            <a:ext cx="522000" cy="508200"/>
          </a:xfrm>
          <a:prstGeom prst="ellipse">
            <a:avLst/>
          </a:prstGeom>
          <a:noFill/>
          <a:ln>
            <a:noFill/>
          </a:ln>
        </p:spPr>
      </p:pic>
      <p:pic>
        <p:nvPicPr>
          <p:cNvPr id="334" name="Shape 334" descr="9.jpg"/>
          <p:cNvPicPr preferRelativeResize="0"/>
          <p:nvPr/>
        </p:nvPicPr>
        <p:blipFill rotWithShape="1">
          <a:blip r:embed="rId4">
            <a:alphaModFix/>
          </a:blip>
          <a:srcRect l="60796" t="16416" r="30940" b="62521"/>
          <a:stretch/>
        </p:blipFill>
        <p:spPr>
          <a:xfrm>
            <a:off x="255325" y="3135712"/>
            <a:ext cx="522000" cy="550500"/>
          </a:xfrm>
          <a:prstGeom prst="ellipse">
            <a:avLst/>
          </a:prstGeom>
          <a:noFill/>
          <a:ln>
            <a:noFill/>
          </a:ln>
        </p:spPr>
      </p:pic>
      <p:pic>
        <p:nvPicPr>
          <p:cNvPr id="335" name="Shape 335" descr="email_14410.png"/>
          <p:cNvPicPr preferRelativeResize="0"/>
          <p:nvPr/>
        </p:nvPicPr>
        <p:blipFill>
          <a:blip r:embed="rId5">
            <a:alphaModFix/>
          </a:blip>
          <a:stretch>
            <a:fillRect/>
          </a:stretch>
        </p:blipFill>
        <p:spPr>
          <a:xfrm>
            <a:off x="241075" y="3858175"/>
            <a:ext cx="550499" cy="550499"/>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pt-BR"/>
              <a:t>Engenharia Solutions</a:t>
            </a:r>
          </a:p>
        </p:txBody>
      </p:sp>
      <p:pic>
        <p:nvPicPr>
          <p:cNvPr id="89" name="Shape 89"/>
          <p:cNvPicPr preferRelativeResize="0"/>
          <p:nvPr/>
        </p:nvPicPr>
        <p:blipFill>
          <a:blip r:embed="rId3">
            <a:extLst>
              <a:ext uri="{28A0092B-C50C-407E-A947-70E740481C1C}">
                <a14:useLocalDpi xmlns:a14="http://schemas.microsoft.com/office/drawing/2010/main" val="0"/>
              </a:ext>
            </a:extLst>
          </a:blip>
          <a:stretch>
            <a:fillRect/>
          </a:stretch>
        </p:blipFill>
        <p:spPr>
          <a:xfrm>
            <a:off x="142825" y="1828917"/>
            <a:ext cx="4112100" cy="3080166"/>
          </a:xfrm>
          <a:prstGeom prst="roundRect">
            <a:avLst>
              <a:gd name="adj" fmla="val 16667"/>
            </a:avLst>
          </a:prstGeom>
          <a:noFill/>
          <a:ln w="9525" cap="flat" cmpd="sng">
            <a:solidFill>
              <a:srgbClr val="000000"/>
            </a:solidFill>
            <a:prstDash val="solid"/>
            <a:round/>
            <a:headEnd type="none" w="med" len="med"/>
            <a:tailEnd type="none" w="med" len="med"/>
          </a:ln>
        </p:spPr>
      </p:pic>
      <p:pic>
        <p:nvPicPr>
          <p:cNvPr id="90" name="Shape 90" descr="IMG_1663.JPG"/>
          <p:cNvPicPr preferRelativeResize="0"/>
          <p:nvPr/>
        </p:nvPicPr>
        <p:blipFill>
          <a:blip r:embed="rId4">
            <a:alphaModFix/>
          </a:blip>
          <a:stretch>
            <a:fillRect/>
          </a:stretch>
        </p:blipFill>
        <p:spPr>
          <a:xfrm>
            <a:off x="4388875" y="1827437"/>
            <a:ext cx="4624500" cy="3083100"/>
          </a:xfrm>
          <a:prstGeom prst="roundRect">
            <a:avLst>
              <a:gd name="adj" fmla="val 16667"/>
            </a:avLst>
          </a:prstGeom>
          <a:noFill/>
          <a:ln w="9525" cap="flat" cmpd="sng">
            <a:solidFill>
              <a:srgbClr val="000000"/>
            </a:solidFill>
            <a:prstDash val="solid"/>
            <a:round/>
            <a:headEnd type="none" w="med" len="med"/>
            <a:tailEnd type="none" w="med" len="med"/>
          </a:ln>
        </p:spPr>
      </p:pic>
      <p:pic>
        <p:nvPicPr>
          <p:cNvPr id="91" name="Shape 91" descr="Logo3DMedio.png"/>
          <p:cNvPicPr preferRelativeResize="0"/>
          <p:nvPr/>
        </p:nvPicPr>
        <p:blipFill>
          <a:blip r:embed="rId5">
            <a:alphaModFix/>
          </a:blip>
          <a:stretch>
            <a:fillRect/>
          </a:stretch>
        </p:blipFill>
        <p:spPr>
          <a:xfrm>
            <a:off x="6326000" y="0"/>
            <a:ext cx="2970400" cy="1670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1000"/>
                                        <p:tgtEl>
                                          <p:spTgt spid="8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 calcmode="lin" valueType="num">
                                      <p:cBhvr additive="base">
                                        <p:cTn id="12" dur="1000"/>
                                        <p:tgtEl>
                                          <p:spTgt spid="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Engenharia Solutions</a:t>
            </a:r>
          </a:p>
        </p:txBody>
      </p:sp>
      <p:pic>
        <p:nvPicPr>
          <p:cNvPr id="97" name="Shape 97" descr="IMG_1657.JPG"/>
          <p:cNvPicPr preferRelativeResize="0"/>
          <p:nvPr/>
        </p:nvPicPr>
        <p:blipFill rotWithShape="1">
          <a:blip r:embed="rId3">
            <a:alphaModFix/>
          </a:blip>
          <a:srcRect l="11079"/>
          <a:stretch/>
        </p:blipFill>
        <p:spPr>
          <a:xfrm>
            <a:off x="142800" y="1827575"/>
            <a:ext cx="4112100" cy="3083100"/>
          </a:xfrm>
          <a:prstGeom prst="roundRect">
            <a:avLst>
              <a:gd name="adj" fmla="val 16667"/>
            </a:avLst>
          </a:prstGeom>
          <a:noFill/>
          <a:ln w="9525" cap="flat" cmpd="sng">
            <a:solidFill>
              <a:srgbClr val="000000"/>
            </a:solidFill>
            <a:prstDash val="solid"/>
            <a:round/>
            <a:headEnd type="none" w="med" len="med"/>
            <a:tailEnd type="none" w="med" len="med"/>
          </a:ln>
        </p:spPr>
      </p:pic>
      <p:pic>
        <p:nvPicPr>
          <p:cNvPr id="98" name="Shape 98" descr="IMG_1682.JPG"/>
          <p:cNvPicPr preferRelativeResize="0"/>
          <p:nvPr/>
        </p:nvPicPr>
        <p:blipFill rotWithShape="1">
          <a:blip r:embed="rId4">
            <a:alphaModFix/>
          </a:blip>
          <a:srcRect l="3381"/>
          <a:stretch/>
        </p:blipFill>
        <p:spPr>
          <a:xfrm>
            <a:off x="4389084" y="1827500"/>
            <a:ext cx="4624500" cy="3083100"/>
          </a:xfrm>
          <a:prstGeom prst="roundRect">
            <a:avLst>
              <a:gd name="adj" fmla="val 16667"/>
            </a:avLst>
          </a:prstGeom>
          <a:noFill/>
          <a:ln w="9525" cap="flat" cmpd="sng">
            <a:solidFill>
              <a:srgbClr val="000000"/>
            </a:solidFill>
            <a:prstDash val="solid"/>
            <a:round/>
            <a:headEnd type="none" w="med" len="med"/>
            <a:tailEnd type="none" w="med" len="med"/>
          </a:ln>
        </p:spPr>
      </p:pic>
      <p:pic>
        <p:nvPicPr>
          <p:cNvPr id="99" name="Shape 99" descr="Logo3DMedio.png"/>
          <p:cNvPicPr preferRelativeResize="0"/>
          <p:nvPr/>
        </p:nvPicPr>
        <p:blipFill>
          <a:blip r:embed="rId5">
            <a:alphaModFix/>
          </a:blip>
          <a:stretch>
            <a:fillRect/>
          </a:stretch>
        </p:blipFill>
        <p:spPr>
          <a:xfrm>
            <a:off x="6326000" y="0"/>
            <a:ext cx="2970400" cy="1670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p:tgtEl>
                                          <p:spTgt spid="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 calcmode="lin" valueType="num">
                                      <p:cBhvr additive="base">
                                        <p:cTn id="12" dur="1000"/>
                                        <p:tgtEl>
                                          <p:spTgt spid="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60950" y="2065350"/>
            <a:ext cx="8222100" cy="1012800"/>
          </a:xfrm>
          <a:prstGeom prst="rect">
            <a:avLst/>
          </a:prstGeom>
        </p:spPr>
        <p:txBody>
          <a:bodyPr lIns="91425" tIns="91425" rIns="91425" bIns="91425" anchor="ctr" anchorCtr="0">
            <a:noAutofit/>
          </a:bodyPr>
          <a:lstStyle/>
          <a:p>
            <a:pPr lvl="0" algn="ctr" rtl="0">
              <a:spcBef>
                <a:spcPts val="0"/>
              </a:spcBef>
              <a:buNone/>
            </a:pPr>
            <a:r>
              <a:rPr lang="pt-BR"/>
              <a:t>Mas primeiro...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1000"/>
                                        <p:tgtEl>
                                          <p:spTgt spid="1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pt-BR"/>
              <a:t>Eu vou ...</a:t>
            </a:r>
          </a:p>
        </p:txBody>
      </p:sp>
      <p:sp>
        <p:nvSpPr>
          <p:cNvPr id="110" name="Shape 110"/>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0"/>
              </a:spcAft>
              <a:buChar char="-"/>
            </a:pPr>
            <a:r>
              <a:rPr lang="pt-BR" dirty="0"/>
              <a:t>… sair daqui sênior em </a:t>
            </a:r>
            <a:r>
              <a:rPr lang="pt-BR" dirty="0" err="1"/>
              <a:t>javascript</a:t>
            </a:r>
            <a:endParaRPr lang="pt-BR" dirty="0"/>
          </a:p>
          <a:p>
            <a:pPr marL="360000" lvl="0" indent="-228600" rtl="0">
              <a:spcBef>
                <a:spcPts val="0"/>
              </a:spcBef>
              <a:spcAft>
                <a:spcPts val="0"/>
              </a:spcAft>
              <a:buChar char="-"/>
            </a:pPr>
            <a:r>
              <a:rPr lang="pt-BR" dirty="0"/>
              <a:t>… aprender a fazer um </a:t>
            </a:r>
            <a:r>
              <a:rPr lang="pt-BR" dirty="0" err="1"/>
              <a:t>fucking</a:t>
            </a:r>
            <a:r>
              <a:rPr lang="pt-BR" dirty="0"/>
              <a:t> </a:t>
            </a:r>
            <a:r>
              <a:rPr lang="pt-BR" dirty="0" err="1"/>
              <a:t>app</a:t>
            </a:r>
            <a:endParaRPr lang="pt-BR" dirty="0"/>
          </a:p>
          <a:p>
            <a:pPr marL="360000" lvl="0" indent="-228600" rtl="0">
              <a:spcBef>
                <a:spcPts val="0"/>
              </a:spcBef>
              <a:spcAft>
                <a:spcPts val="0"/>
              </a:spcAft>
              <a:buChar char="-"/>
            </a:pPr>
            <a:r>
              <a:rPr lang="pt-BR" dirty="0"/>
              <a:t>… ganhar muito dinheiro com meu </a:t>
            </a:r>
            <a:r>
              <a:rPr lang="pt-BR" dirty="0" err="1"/>
              <a:t>app</a:t>
            </a:r>
            <a:endParaRPr lang="pt-BR" dirty="0"/>
          </a:p>
          <a:p>
            <a:pPr marL="360000" lvl="0" indent="-228600" rtl="0">
              <a:spcBef>
                <a:spcPts val="0"/>
              </a:spcBef>
              <a:spcAft>
                <a:spcPts val="0"/>
              </a:spcAft>
              <a:buChar char="-"/>
            </a:pPr>
            <a:r>
              <a:rPr lang="pt-BR" dirty="0"/>
              <a:t>… trabalhar na Google, claro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Effect transition="in" filter="fade">
                                      <p:cBhvr>
                                        <p:cTn id="7" dur="1000"/>
                                        <p:tgtEl>
                                          <p:spTgt spid="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xEl>
                                              <p:pRg st="1" end="1"/>
                                            </p:txEl>
                                          </p:spTgt>
                                        </p:tgtEl>
                                        <p:attrNameLst>
                                          <p:attrName>style.visibility</p:attrName>
                                        </p:attrNameLst>
                                      </p:cBhvr>
                                      <p:to>
                                        <p:strVal val="visible"/>
                                      </p:to>
                                    </p:set>
                                    <p:animEffect transition="in" filter="fade">
                                      <p:cBhvr>
                                        <p:cTn id="12" dur="1000"/>
                                        <p:tgtEl>
                                          <p:spTgt spid="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xEl>
                                              <p:pRg st="2" end="2"/>
                                            </p:txEl>
                                          </p:spTgt>
                                        </p:tgtEl>
                                        <p:attrNameLst>
                                          <p:attrName>style.visibility</p:attrName>
                                        </p:attrNameLst>
                                      </p:cBhvr>
                                      <p:to>
                                        <p:strVal val="visible"/>
                                      </p:to>
                                    </p:set>
                                    <p:animEffect transition="in" filter="fade">
                                      <p:cBhvr>
                                        <p:cTn id="17" dur="1000"/>
                                        <p:tgtEl>
                                          <p:spTgt spid="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
                                            <p:txEl>
                                              <p:pRg st="3" end="3"/>
                                            </p:txEl>
                                          </p:spTgt>
                                        </p:tgtEl>
                                        <p:attrNameLst>
                                          <p:attrName>style.visibility</p:attrName>
                                        </p:attrNameLst>
                                      </p:cBhvr>
                                      <p:to>
                                        <p:strVal val="visible"/>
                                      </p:to>
                                    </p:set>
                                    <p:animEffect transition="in" filter="fade">
                                      <p:cBhvr>
                                        <p:cTn id="22" dur="1000"/>
                                        <p:tgtEl>
                                          <p:spTgt spid="1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descr="mib_primary.jpg"/>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pt-BR"/>
              <a:t>One does not simply...</a:t>
            </a:r>
          </a:p>
        </p:txBody>
      </p:sp>
      <p:sp>
        <p:nvSpPr>
          <p:cNvPr id="121" name="Shape 121"/>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360000" lvl="0" indent="-228600" rtl="0">
              <a:spcBef>
                <a:spcPts val="0"/>
              </a:spcBef>
              <a:spcAft>
                <a:spcPts val="0"/>
              </a:spcAft>
              <a:buChar char="-"/>
            </a:pPr>
            <a:r>
              <a:rPr lang="pt-BR"/>
              <a:t>Iniciante</a:t>
            </a:r>
          </a:p>
          <a:p>
            <a:pPr marL="360000" lvl="0" indent="-228600" rtl="0">
              <a:spcBef>
                <a:spcPts val="0"/>
              </a:spcBef>
              <a:spcAft>
                <a:spcPts val="0"/>
              </a:spcAft>
              <a:buChar char="-"/>
            </a:pPr>
            <a:r>
              <a:rPr lang="pt-BR" dirty="0"/>
              <a:t>O que é </a:t>
            </a:r>
            <a:r>
              <a:rPr lang="pt-BR" dirty="0" err="1"/>
              <a:t>js</a:t>
            </a:r>
            <a:r>
              <a:rPr lang="pt-BR" dirty="0"/>
              <a:t>?</a:t>
            </a:r>
          </a:p>
          <a:p>
            <a:pPr marL="360000" lvl="0" indent="-228600" rtl="0">
              <a:spcBef>
                <a:spcPts val="0"/>
              </a:spcBef>
              <a:spcAft>
                <a:spcPts val="0"/>
              </a:spcAft>
              <a:buChar char="-"/>
            </a:pPr>
            <a:r>
              <a:rPr lang="pt-BR" dirty="0"/>
              <a:t>Onde uso </a:t>
            </a:r>
            <a:r>
              <a:rPr lang="pt-BR" dirty="0" err="1"/>
              <a:t>js</a:t>
            </a:r>
            <a:r>
              <a:rPr lang="pt-BR" dirty="0"/>
              <a:t>?</a:t>
            </a:r>
          </a:p>
          <a:p>
            <a:pPr marL="360000" lvl="0" indent="-228600" rtl="0">
              <a:spcBef>
                <a:spcPts val="0"/>
              </a:spcBef>
              <a:spcAft>
                <a:spcPts val="0"/>
              </a:spcAft>
              <a:buChar char="-"/>
            </a:pPr>
            <a:r>
              <a:rPr lang="pt-BR" dirty="0"/>
              <a:t>Frameworks?</a:t>
            </a:r>
          </a:p>
          <a:p>
            <a:pPr marL="360000" lvl="0" indent="-228600" rtl="0">
              <a:spcBef>
                <a:spcPts val="0"/>
              </a:spcBef>
              <a:spcAft>
                <a:spcPts val="0"/>
              </a:spcAft>
              <a:buChar char="-"/>
            </a:pPr>
            <a:r>
              <a:rPr lang="pt-BR" dirty="0"/>
              <a:t>Qual framework aprender?</a:t>
            </a:r>
          </a:p>
        </p:txBody>
      </p:sp>
      <p:pic>
        <p:nvPicPr>
          <p:cNvPr id="122" name="Shape 122" descr="1*yXewPh2KUBQwfRlIjqCP8g.jpeg"/>
          <p:cNvPicPr preferRelativeResize="0"/>
          <p:nvPr/>
        </p:nvPicPr>
        <p:blipFill rotWithShape="1">
          <a:blip r:embed="rId3">
            <a:alphaModFix/>
          </a:blip>
          <a:srcRect l="22720" r="22715"/>
          <a:stretch/>
        </p:blipFill>
        <p:spPr>
          <a:xfrm>
            <a:off x="5925325" y="445175"/>
            <a:ext cx="2737500" cy="2822100"/>
          </a:xfrm>
          <a:prstGeom prst="ellipse">
            <a:avLst/>
          </a:prstGeom>
          <a:noFill/>
          <a:ln>
            <a:noFill/>
          </a:ln>
        </p:spPr>
      </p:pic>
      <p:sp>
        <p:nvSpPr>
          <p:cNvPr id="123" name="Shape 123"/>
          <p:cNvSpPr txBox="1">
            <a:spLocks noGrp="1"/>
          </p:cNvSpPr>
          <p:nvPr>
            <p:ph type="title"/>
          </p:nvPr>
        </p:nvSpPr>
        <p:spPr>
          <a:xfrm>
            <a:off x="6504175" y="2260225"/>
            <a:ext cx="1692300" cy="767700"/>
          </a:xfrm>
          <a:prstGeom prst="rect">
            <a:avLst/>
          </a:prstGeom>
        </p:spPr>
        <p:txBody>
          <a:bodyPr lIns="91425" tIns="91425" rIns="91425" bIns="91425" anchor="b" anchorCtr="0">
            <a:noAutofit/>
          </a:bodyPr>
          <a:lstStyle/>
          <a:p>
            <a:pPr lvl="0" rtl="0">
              <a:spcBef>
                <a:spcPts val="0"/>
              </a:spcBef>
              <a:buNone/>
            </a:pPr>
            <a:r>
              <a:rPr lang="pt-BR" sz="3600" b="1">
                <a:solidFill>
                  <a:srgbClr val="000000"/>
                </a:solidFill>
              </a:rPr>
              <a:t>learn js</a:t>
            </a:r>
          </a:p>
        </p:txBody>
      </p:sp>
      <p:sp>
        <p:nvSpPr>
          <p:cNvPr id="124" name="Shape 124"/>
          <p:cNvSpPr txBox="1">
            <a:spLocks noGrp="1"/>
          </p:cNvSpPr>
          <p:nvPr>
            <p:ph type="title"/>
          </p:nvPr>
        </p:nvSpPr>
        <p:spPr>
          <a:xfrm>
            <a:off x="6447925" y="2260225"/>
            <a:ext cx="1692300" cy="767700"/>
          </a:xfrm>
          <a:prstGeom prst="rect">
            <a:avLst/>
          </a:prstGeom>
        </p:spPr>
        <p:txBody>
          <a:bodyPr lIns="91425" tIns="91425" rIns="91425" bIns="91425" anchor="b" anchorCtr="0">
            <a:noAutofit/>
          </a:bodyPr>
          <a:lstStyle/>
          <a:p>
            <a:pPr lvl="0" rtl="0">
              <a:spcBef>
                <a:spcPts val="0"/>
              </a:spcBef>
              <a:buNone/>
            </a:pPr>
            <a:r>
              <a:rPr lang="pt-BR" sz="3600" b="1">
                <a:solidFill>
                  <a:srgbClr val="F3F3F3"/>
                </a:solidFill>
              </a:rPr>
              <a:t>learn js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anim calcmode="lin" valueType="num">
                                      <p:cBhvr additive="base">
                                        <p:cTn id="7" dur="1000"/>
                                        <p:tgtEl>
                                          <p:spTgt spid="1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1">
                                            <p:txEl>
                                              <p:pRg st="1" end="1"/>
                                            </p:txEl>
                                          </p:spTgt>
                                        </p:tgtEl>
                                        <p:attrNameLst>
                                          <p:attrName>style.visibility</p:attrName>
                                        </p:attrNameLst>
                                      </p:cBhvr>
                                      <p:to>
                                        <p:strVal val="visible"/>
                                      </p:to>
                                    </p:set>
                                    <p:anim calcmode="lin" valueType="num">
                                      <p:cBhvr additive="base">
                                        <p:cTn id="12" dur="1000"/>
                                        <p:tgtEl>
                                          <p:spTgt spid="1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1">
                                            <p:txEl>
                                              <p:pRg st="2" end="2"/>
                                            </p:txEl>
                                          </p:spTgt>
                                        </p:tgtEl>
                                        <p:attrNameLst>
                                          <p:attrName>style.visibility</p:attrName>
                                        </p:attrNameLst>
                                      </p:cBhvr>
                                      <p:to>
                                        <p:strVal val="visible"/>
                                      </p:to>
                                    </p:set>
                                    <p:anim calcmode="lin" valueType="num">
                                      <p:cBhvr additive="base">
                                        <p:cTn id="17" dur="1000"/>
                                        <p:tgtEl>
                                          <p:spTgt spid="12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1">
                                            <p:txEl>
                                              <p:pRg st="3" end="3"/>
                                            </p:txEl>
                                          </p:spTgt>
                                        </p:tgtEl>
                                        <p:attrNameLst>
                                          <p:attrName>style.visibility</p:attrName>
                                        </p:attrNameLst>
                                      </p:cBhvr>
                                      <p:to>
                                        <p:strVal val="visible"/>
                                      </p:to>
                                    </p:set>
                                    <p:anim calcmode="lin" valueType="num">
                                      <p:cBhvr additive="base">
                                        <p:cTn id="22" dur="1000"/>
                                        <p:tgtEl>
                                          <p:spTgt spid="12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1">
                                            <p:txEl>
                                              <p:pRg st="4" end="4"/>
                                            </p:txEl>
                                          </p:spTgt>
                                        </p:tgtEl>
                                        <p:attrNameLst>
                                          <p:attrName>style.visibility</p:attrName>
                                        </p:attrNameLst>
                                      </p:cBhvr>
                                      <p:to>
                                        <p:strVal val="visible"/>
                                      </p:to>
                                    </p:set>
                                    <p:anim calcmode="lin" valueType="num">
                                      <p:cBhvr additive="base">
                                        <p:cTn id="27" dur="1000"/>
                                        <p:tgtEl>
                                          <p:spTgt spid="12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1725</Words>
  <Application>Microsoft Office PowerPoint</Application>
  <PresentationFormat>Apresentação na tela (16:9)</PresentationFormat>
  <Paragraphs>186</Paragraphs>
  <Slides>39</Slides>
  <Notes>39</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39</vt:i4>
      </vt:variant>
    </vt:vector>
  </HeadingPairs>
  <TitlesOfParts>
    <vt:vector size="44" baseType="lpstr">
      <vt:lpstr>Roboto</vt:lpstr>
      <vt:lpstr>Consolas</vt:lpstr>
      <vt:lpstr>Trebuchet MS</vt:lpstr>
      <vt:lpstr>Arial</vt:lpstr>
      <vt:lpstr>material</vt:lpstr>
      <vt:lpstr>JavaScript</vt:lpstr>
      <vt:lpstr>Rafael Pinho</vt:lpstr>
      <vt:lpstr>Lenon Bordini</vt:lpstr>
      <vt:lpstr>Engenharia Solutions</vt:lpstr>
      <vt:lpstr>Engenharia Solutions</vt:lpstr>
      <vt:lpstr>Mas primeiro...</vt:lpstr>
      <vt:lpstr>Eu vou ...</vt:lpstr>
      <vt:lpstr>Apresentação do PowerPoint</vt:lpstr>
      <vt:lpstr>One does not simply...</vt:lpstr>
      <vt:lpstr>Como faço para melhorar minhas habilidades e onde vou continuar aprendendo?</vt:lpstr>
      <vt:lpstr>DIY - Do It Yourself</vt:lpstr>
      <vt:lpstr>Apresentação do PowerPoint</vt:lpstr>
      <vt:lpstr>Apresentação do PowerPoint</vt:lpstr>
      <vt:lpstr>Let’s Go...</vt:lpstr>
      <vt:lpstr>Agenda</vt:lpstr>
      <vt:lpstr>O que é Javascript</vt:lpstr>
      <vt:lpstr>O que é Javascript</vt:lpstr>
      <vt:lpstr>O que é Javascript</vt:lpstr>
      <vt:lpstr>Variáveis</vt:lpstr>
      <vt:lpstr>DEMO</vt:lpstr>
      <vt:lpstr>String</vt:lpstr>
      <vt:lpstr>Number</vt:lpstr>
      <vt:lpstr>Bool</vt:lpstr>
      <vt:lpstr>Object</vt:lpstr>
      <vt:lpstr>Array</vt:lpstr>
      <vt:lpstr>“null” e “undefined”</vt:lpstr>
      <vt:lpstr>Function</vt:lpstr>
      <vt:lpstr>Functions</vt:lpstr>
      <vt:lpstr>DEMO</vt:lpstr>
      <vt:lpstr>Functions como métodos</vt:lpstr>
      <vt:lpstr>Escopo</vt:lpstr>
      <vt:lpstr>Callbacks</vt:lpstr>
      <vt:lpstr>Arguments</vt:lpstr>
      <vt:lpstr>Immediate Invoke Functions</vt:lpstr>
      <vt:lpstr>JS em 2016</vt:lpstr>
      <vt:lpstr>jQuery</vt:lpstr>
      <vt:lpstr>Cordova</vt:lpstr>
      <vt:lpstr>DÚVIDAS?</vt:lpstr>
      <vt:lpstr>Obrigado!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cp:lastModifiedBy>Lenon Bordini</cp:lastModifiedBy>
  <cp:revision>3</cp:revision>
  <dcterms:modified xsi:type="dcterms:W3CDTF">2016-10-23T18:05:02Z</dcterms:modified>
</cp:coreProperties>
</file>